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 id="2147483674" r:id="rId2"/>
    <p:sldMasterId id="2147483648" r:id="rId3"/>
    <p:sldMasterId id="2147483684" r:id="rId4"/>
    <p:sldMasterId id="2147483697" r:id="rId5"/>
  </p:sldMasterIdLst>
  <p:notesMasterIdLst>
    <p:notesMasterId r:id="rId36"/>
  </p:notesMasterIdLst>
  <p:handoutMasterIdLst>
    <p:handoutMasterId r:id="rId37"/>
  </p:handoutMasterIdLst>
  <p:sldIdLst>
    <p:sldId id="357" r:id="rId6"/>
    <p:sldId id="396" r:id="rId7"/>
    <p:sldId id="400" r:id="rId8"/>
    <p:sldId id="404" r:id="rId9"/>
    <p:sldId id="412" r:id="rId10"/>
    <p:sldId id="405" r:id="rId11"/>
    <p:sldId id="408" r:id="rId12"/>
    <p:sldId id="410" r:id="rId13"/>
    <p:sldId id="409" r:id="rId14"/>
    <p:sldId id="411" r:id="rId15"/>
    <p:sldId id="402" r:id="rId16"/>
    <p:sldId id="406" r:id="rId17"/>
    <p:sldId id="370" r:id="rId18"/>
    <p:sldId id="398" r:id="rId19"/>
    <p:sldId id="392" r:id="rId20"/>
    <p:sldId id="371" r:id="rId21"/>
    <p:sldId id="372" r:id="rId22"/>
    <p:sldId id="373" r:id="rId23"/>
    <p:sldId id="375" r:id="rId24"/>
    <p:sldId id="394" r:id="rId25"/>
    <p:sldId id="376" r:id="rId26"/>
    <p:sldId id="393" r:id="rId27"/>
    <p:sldId id="391" r:id="rId28"/>
    <p:sldId id="390" r:id="rId29"/>
    <p:sldId id="377" r:id="rId30"/>
    <p:sldId id="389" r:id="rId31"/>
    <p:sldId id="379" r:id="rId32"/>
    <p:sldId id="395" r:id="rId33"/>
    <p:sldId id="380" r:id="rId34"/>
    <p:sldId id="381" r:id="rId35"/>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DB5D5-4A85-4E69-8515-6E23DBACB610}" v="163" dt="2024-10-17T14:56:59.893"/>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272" autoAdjust="0"/>
  </p:normalViewPr>
  <p:slideViewPr>
    <p:cSldViewPr snapToGrid="0">
      <p:cViewPr varScale="1">
        <p:scale>
          <a:sx n="96" d="100"/>
          <a:sy n="96" d="100"/>
        </p:scale>
        <p:origin x="1094" y="67"/>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5" d="100"/>
          <a:sy n="85" d="100"/>
        </p:scale>
        <p:origin x="1901" y="62"/>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486981848787888"/>
          <c:y val="2.9693859117812735E-3"/>
          <c:w val="0.4620606955380594"/>
          <c:h val="0.94046776541596178"/>
        </c:manualLayout>
      </c:layout>
      <c:barChart>
        <c:barDir val="bar"/>
        <c:grouping val="clustered"/>
        <c:varyColors val="0"/>
        <c:ser>
          <c:idx val="0"/>
          <c:order val="0"/>
          <c:tx>
            <c:strRef>
              <c:f>Tabelle1!$B$1</c:f>
              <c:strCache>
                <c:ptCount val="1"/>
                <c:pt idx="0">
                  <c:v>Datenreihe 1</c:v>
                </c:pt>
              </c:strCache>
            </c:strRef>
          </c:tx>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B8-0F4C-898D-12584B14E9AB}"/>
            </c:ext>
          </c:extLst>
        </c:ser>
        <c:ser>
          <c:idx val="1"/>
          <c:order val="1"/>
          <c:tx>
            <c:strRef>
              <c:f>Tabelle1!$C$1</c:f>
              <c:strCache>
                <c:ptCount val="1"/>
                <c:pt idx="0">
                  <c:v>Datenreihe 2</c:v>
                </c:pt>
              </c:strCache>
            </c:strRef>
          </c:tx>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B8-0F4C-898D-12584B14E9AB}"/>
            </c:ext>
          </c:extLst>
        </c:ser>
        <c:ser>
          <c:idx val="2"/>
          <c:order val="2"/>
          <c:tx>
            <c:strRef>
              <c:f>Tabelle1!$D$1</c:f>
              <c:strCache>
                <c:ptCount val="1"/>
                <c:pt idx="0">
                  <c:v>Datenreihe 3</c:v>
                </c:pt>
              </c:strCache>
            </c:strRef>
          </c:tx>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B8-0F4C-898D-12584B14E9AB}"/>
            </c:ext>
          </c:extLst>
        </c:ser>
        <c:dLbls>
          <c:showLegendKey val="0"/>
          <c:showVal val="0"/>
          <c:showCatName val="0"/>
          <c:showSerName val="0"/>
          <c:showPercent val="0"/>
          <c:showBubbleSize val="0"/>
        </c:dLbls>
        <c:gapWidth val="150"/>
        <c:axId val="55609984"/>
        <c:axId val="55632256"/>
      </c:barChart>
      <c:catAx>
        <c:axId val="55609984"/>
        <c:scaling>
          <c:orientation val="maxMin"/>
        </c:scaling>
        <c:delete val="0"/>
        <c:axPos val="l"/>
        <c:numFmt formatCode="General" sourceLinked="0"/>
        <c:majorTickMark val="out"/>
        <c:minorTickMark val="none"/>
        <c:tickLblPos val="nextTo"/>
        <c:spPr>
          <a:ln>
            <a:noFill/>
          </a:ln>
        </c:spPr>
        <c:txPr>
          <a:bodyPr/>
          <a:lstStyle/>
          <a:p>
            <a:pPr>
              <a:defRPr sz="1200"/>
            </a:pPr>
            <a:endParaRPr lang="de-DE"/>
          </a:p>
        </c:txPr>
        <c:crossAx val="55632256"/>
        <c:crosses val="autoZero"/>
        <c:auto val="1"/>
        <c:lblAlgn val="ctr"/>
        <c:lblOffset val="100"/>
        <c:noMultiLvlLbl val="0"/>
      </c:catAx>
      <c:valAx>
        <c:axId val="55632256"/>
        <c:scaling>
          <c:orientation val="minMax"/>
        </c:scaling>
        <c:delete val="1"/>
        <c:axPos val="t"/>
        <c:numFmt formatCode="General" sourceLinked="1"/>
        <c:majorTickMark val="out"/>
        <c:minorTickMark val="none"/>
        <c:tickLblPos val="none"/>
        <c:crossAx val="55609984"/>
        <c:crosses val="autoZero"/>
        <c:crossBetween val="between"/>
      </c:valAx>
      <c:spPr>
        <a:noFill/>
        <a:ln w="25400">
          <a:noFill/>
        </a:ln>
      </c:spPr>
    </c:plotArea>
    <c:legend>
      <c:legendPos val="r"/>
      <c:legendEntry>
        <c:idx val="0"/>
        <c:txPr>
          <a:bodyPr/>
          <a:lstStyle/>
          <a:p>
            <a:pPr>
              <a:defRPr sz="1200"/>
            </a:pPr>
            <a:endParaRPr lang="de-DE"/>
          </a:p>
        </c:txPr>
      </c:legendEntry>
      <c:legendEntry>
        <c:idx val="1"/>
        <c:txPr>
          <a:bodyPr/>
          <a:lstStyle/>
          <a:p>
            <a:pPr>
              <a:defRPr sz="1200"/>
            </a:pPr>
            <a:endParaRPr lang="de-DE"/>
          </a:p>
        </c:txPr>
      </c:legendEntry>
      <c:legendEntry>
        <c:idx val="2"/>
        <c:txPr>
          <a:bodyPr/>
          <a:lstStyle/>
          <a:p>
            <a:pPr>
              <a:defRPr sz="1200"/>
            </a:pPr>
            <a:endParaRPr lang="de-DE"/>
          </a:p>
        </c:txPr>
      </c:legendEntry>
      <c:layout>
        <c:manualLayout>
          <c:xMode val="edge"/>
          <c:yMode val="edge"/>
          <c:x val="0.80149253731343284"/>
          <c:y val="0.52835304493820856"/>
          <c:w val="0.17581008344106258"/>
          <c:h val="0.39444292135547893"/>
        </c:manualLayout>
      </c:layout>
      <c:overlay val="0"/>
    </c:legend>
    <c:plotVisOnly val="1"/>
    <c:dispBlanksAs val="gap"/>
    <c:showDLblsOverMax val="0"/>
  </c:chart>
  <c:txPr>
    <a:bodyPr/>
    <a:lstStyle/>
    <a:p>
      <a:pPr>
        <a:defRPr sz="16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17781378035195E-2"/>
          <c:y val="4.8713503858794326E-2"/>
          <c:w val="0.72089832193327852"/>
          <c:h val="0.71127185070697474"/>
        </c:manualLayout>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E77-7A46-A340-586A45AE84A2}"/>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E77-7A46-A340-586A45AE84A2}"/>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E77-7A46-A340-586A45AE84A2}"/>
            </c:ext>
          </c:extLst>
        </c:ser>
        <c:dLbls>
          <c:showLegendKey val="0"/>
          <c:showVal val="0"/>
          <c:showCatName val="0"/>
          <c:showSerName val="0"/>
          <c:showPercent val="0"/>
          <c:showBubbleSize val="0"/>
        </c:dLbls>
        <c:gapWidth val="219"/>
        <c:overlap val="-27"/>
        <c:axId val="55849728"/>
        <c:axId val="55851264"/>
      </c:barChart>
      <c:catAx>
        <c:axId val="5584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55851264"/>
        <c:crosses val="autoZero"/>
        <c:auto val="1"/>
        <c:lblAlgn val="ctr"/>
        <c:lblOffset val="100"/>
        <c:noMultiLvlLbl val="0"/>
      </c:catAx>
      <c:valAx>
        <c:axId val="5585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5849728"/>
        <c:crosses val="autoZero"/>
        <c:crossBetween val="between"/>
      </c:valAx>
      <c:spPr>
        <a:noFill/>
        <a:ln>
          <a:noFill/>
        </a:ln>
        <a:effectLst/>
      </c:spPr>
    </c:plotArea>
    <c:legend>
      <c:legendPos val="b"/>
      <c:layout>
        <c:manualLayout>
          <c:xMode val="edge"/>
          <c:yMode val="edge"/>
          <c:x val="0.8154296124150936"/>
          <c:y val="0.49854001583135465"/>
          <c:w val="0.17871519121995594"/>
          <c:h val="0.296833828886698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08/07/2025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08/07/2025</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162248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OUTLINE - GUIDING PAPERS – FUNCTIONALITY&amp;REQUIREMENTS – SFC BY MEDIAL AXIS - CODE DEVELOPED SO FAR – MY PLANS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81564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COVER – SELF INTERSECTION ----- RESTRICTED WORKING AREA – HYDRAULIC CEMENTS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316855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E9E35-C87E-91F7-E906-27E9F5412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2ED4F-5FE8-B394-B889-C4386492E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641254-A835-42F7-8B79-60DC7E311655}"/>
              </a:ext>
            </a:extLst>
          </p:cNvPr>
          <p:cNvSpPr>
            <a:spLocks noGrp="1"/>
          </p:cNvSpPr>
          <p:nvPr>
            <p:ph type="body" idx="1"/>
          </p:nvPr>
        </p:nvSpPr>
        <p:spPr/>
        <p:txBody>
          <a:bodyPr/>
          <a:lstStyle/>
          <a:p>
            <a:r>
              <a:rPr lang="en-GB" dirty="0"/>
              <a:t>My Contribution</a:t>
            </a:r>
            <a:endParaRPr lang="en-DE" dirty="0"/>
          </a:p>
        </p:txBody>
      </p:sp>
      <p:sp>
        <p:nvSpPr>
          <p:cNvPr id="4" name="Slide Number Placeholder 3">
            <a:extLst>
              <a:ext uri="{FF2B5EF4-FFF2-40B4-BE49-F238E27FC236}">
                <a16:creationId xmlns:a16="http://schemas.microsoft.com/office/drawing/2014/main" id="{A599DF52-186E-DFB7-E4AF-ACA02201A458}"/>
              </a:ext>
            </a:extLst>
          </p:cNvPr>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346596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I explained how the definition of a surface filling curve can be derived from the medial axis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133841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7D31D-C2E6-B74E-F94B-C9A4B1652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113D9-CB5B-7806-AC7A-8ECDD613B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3966C-1D10-A07F-47D9-079C9B8F4889}"/>
              </a:ext>
            </a:extLst>
          </p:cNvPr>
          <p:cNvSpPr>
            <a:spLocks noGrp="1"/>
          </p:cNvSpPr>
          <p:nvPr>
            <p:ph type="body" idx="1"/>
          </p:nvPr>
        </p:nvSpPr>
        <p:spPr/>
        <p:txBody>
          <a:bodyPr/>
          <a:lstStyle/>
          <a:p>
            <a:pPr marL="0" indent="0">
              <a:buFontTx/>
              <a:buNone/>
            </a:pPr>
            <a:r>
              <a:rPr lang="en-GB" dirty="0"/>
              <a:t>There are in total 5 different energy terms implemented in the algorithm. I will explain 3. </a:t>
            </a:r>
            <a:endParaRPr lang="en-DE" dirty="0"/>
          </a:p>
        </p:txBody>
      </p:sp>
      <p:sp>
        <p:nvSpPr>
          <p:cNvPr id="4" name="Slide Number Placeholder 3">
            <a:extLst>
              <a:ext uri="{FF2B5EF4-FFF2-40B4-BE49-F238E27FC236}">
                <a16:creationId xmlns:a16="http://schemas.microsoft.com/office/drawing/2014/main" id="{7806DD11-F633-A1B2-F338-F16C81A073B2}"/>
              </a:ext>
            </a:extLst>
          </p:cNvPr>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35333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37EA3-281D-815B-03A5-4CCFEFE39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5D3B0-170F-4A13-DDA1-B9B54AF5D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854A2-C2D8-6DF2-3D45-3FFAB6EC167E}"/>
              </a:ext>
            </a:extLst>
          </p:cNvPr>
          <p:cNvSpPr>
            <a:spLocks noGrp="1"/>
          </p:cNvSpPr>
          <p:nvPr>
            <p:ph type="body" idx="1"/>
          </p:nvPr>
        </p:nvSpPr>
        <p:spPr/>
        <p:txBody>
          <a:bodyPr/>
          <a:lstStyle/>
          <a:p>
            <a:pPr marL="0" indent="0">
              <a:buFontTx/>
              <a:buNone/>
            </a:pPr>
            <a:r>
              <a:rPr lang="en-GB" dirty="0"/>
              <a:t>In the Flowchart we can now put everything together.</a:t>
            </a:r>
            <a:endParaRPr lang="en-DE" dirty="0"/>
          </a:p>
        </p:txBody>
      </p:sp>
      <p:sp>
        <p:nvSpPr>
          <p:cNvPr id="4" name="Slide Number Placeholder 3">
            <a:extLst>
              <a:ext uri="{FF2B5EF4-FFF2-40B4-BE49-F238E27FC236}">
                <a16:creationId xmlns:a16="http://schemas.microsoft.com/office/drawing/2014/main" id="{539B1EBC-0CF8-AD71-27EE-6687CD33B28C}"/>
              </a:ext>
            </a:extLst>
          </p:cNvPr>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136966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1B98-24D0-EE77-3DA4-AABEF3B61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D8879-975C-5E52-8AFF-08201F559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4BA1F-CA4E-8AF9-FF0D-A174C95507D9}"/>
              </a:ext>
            </a:extLst>
          </p:cNvPr>
          <p:cNvSpPr>
            <a:spLocks noGrp="1"/>
          </p:cNvSpPr>
          <p:nvPr>
            <p:ph type="body" idx="1"/>
          </p:nvPr>
        </p:nvSpPr>
        <p:spPr/>
        <p:txBody>
          <a:bodyPr/>
          <a:lstStyle/>
          <a:p>
            <a:pPr marL="0" indent="0">
              <a:buFontTx/>
              <a:buNone/>
            </a:pPr>
            <a:r>
              <a:rPr lang="en-GB" dirty="0"/>
              <a:t>Desert darkling beetle</a:t>
            </a:r>
            <a:endParaRPr lang="en-DE" dirty="0"/>
          </a:p>
        </p:txBody>
      </p:sp>
      <p:sp>
        <p:nvSpPr>
          <p:cNvPr id="4" name="Slide Number Placeholder 3">
            <a:extLst>
              <a:ext uri="{FF2B5EF4-FFF2-40B4-BE49-F238E27FC236}">
                <a16:creationId xmlns:a16="http://schemas.microsoft.com/office/drawing/2014/main" id="{456DE6B5-528C-6531-DA78-80B71F02CAC9}"/>
              </a:ext>
            </a:extLst>
          </p:cNvPr>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275279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90481-F852-A4F1-E165-B97EA11DB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8E2E6-CCBF-3B7C-120F-EB926F7DA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41258-6114-650D-0586-B1F854853DEF}"/>
              </a:ext>
            </a:extLst>
          </p:cNvPr>
          <p:cNvSpPr>
            <a:spLocks noGrp="1"/>
          </p:cNvSpPr>
          <p:nvPr>
            <p:ph type="body" idx="1"/>
          </p:nvPr>
        </p:nvSpPr>
        <p:spPr/>
        <p:txBody>
          <a:bodyPr/>
          <a:lstStyle/>
          <a:p>
            <a:pPr marL="171450" indent="-171450">
              <a:buFontTx/>
              <a:buChar char="-"/>
            </a:pPr>
            <a:r>
              <a:rPr lang="en-GB" dirty="0"/>
              <a:t>Definition. Omega. </a:t>
            </a:r>
            <a:r>
              <a:rPr lang="en-GB" dirty="0" err="1"/>
              <a:t>P,q</a:t>
            </a:r>
            <a:r>
              <a:rPr lang="en-GB" dirty="0"/>
              <a:t>. geodetic distance. r.</a:t>
            </a:r>
          </a:p>
          <a:p>
            <a:pPr marL="171450" indent="-171450">
              <a:buFontTx/>
              <a:buChar char="-"/>
            </a:pPr>
            <a:endParaRPr lang="en-GB" dirty="0"/>
          </a:p>
          <a:p>
            <a:pPr marL="171450" indent="-171450">
              <a:buFontTx/>
              <a:buChar char="-"/>
            </a:pPr>
            <a:r>
              <a:rPr lang="en-GB" dirty="0"/>
              <a:t>In analysis we generate functions and we minimize them. </a:t>
            </a:r>
          </a:p>
          <a:p>
            <a:pPr marL="171450" indent="-171450">
              <a:buFontTx/>
              <a:buChar char="-"/>
            </a:pPr>
            <a:endParaRPr lang="en-GB" dirty="0"/>
          </a:p>
          <a:p>
            <a:pPr marL="171450" indent="-171450">
              <a:buFontTx/>
              <a:buChar char="-"/>
            </a:pPr>
            <a:r>
              <a:rPr lang="en-GB" dirty="0"/>
              <a:t>For the curve to be covering DENSELY…. Largest. P in medial axis. </a:t>
            </a:r>
          </a:p>
          <a:p>
            <a:pPr marL="171450" indent="-171450">
              <a:buFontTx/>
              <a:buChar char="-"/>
            </a:pPr>
            <a:endParaRPr lang="en-GB" dirty="0"/>
          </a:p>
          <a:p>
            <a:pPr marL="171450" indent="-171450">
              <a:buFontTx/>
              <a:buChar char="-"/>
            </a:pPr>
            <a:r>
              <a:rPr lang="en-GB" dirty="0"/>
              <a:t>Two questions: how can we </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DE" dirty="0"/>
          </a:p>
        </p:txBody>
      </p:sp>
      <p:sp>
        <p:nvSpPr>
          <p:cNvPr id="4" name="Slide Number Placeholder 3">
            <a:extLst>
              <a:ext uri="{FF2B5EF4-FFF2-40B4-BE49-F238E27FC236}">
                <a16:creationId xmlns:a16="http://schemas.microsoft.com/office/drawing/2014/main" id="{FC8CD7B6-A978-ED30-253C-722454B12AF5}"/>
              </a:ext>
            </a:extLst>
          </p:cNvPr>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61095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00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Add Title</a:t>
            </a:r>
          </a:p>
        </p:txBody>
      </p:sp>
      <p:sp>
        <p:nvSpPr>
          <p:cNvPr id="16" name="Inhaltsplatzhalter 2"/>
          <p:cNvSpPr>
            <a:spLocks noGrp="1"/>
          </p:cNvSpPr>
          <p:nvPr>
            <p:ph idx="10" hasCustomPrompt="1"/>
          </p:nvPr>
        </p:nvSpPr>
        <p:spPr>
          <a:xfrm>
            <a:off x="319088" y="1368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bg1"/>
                </a:solidFill>
              </a:defRPr>
            </a:lvl1pPr>
            <a:lvl2pPr>
              <a:defRPr lang="de-DE" noProof="0" dirty="0" smtClean="0"/>
            </a:lvl2pPr>
          </a:lstStyle>
          <a:p>
            <a:pPr lvl="0"/>
            <a:r>
              <a:rPr lang="de-DE" noProof="0" dirty="0" err="1"/>
              <a:t>Your</a:t>
            </a:r>
            <a:r>
              <a:rPr lang="de-DE" noProof="0" dirty="0"/>
              <a:t> Name</a:t>
            </a:r>
            <a:br>
              <a:rPr lang="de-DE" noProof="0" dirty="0"/>
            </a:br>
            <a:r>
              <a:rPr lang="de-DE" noProof="0" dirty="0"/>
              <a:t>Munich, 03 May 2018</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itel 1">
            <a:extLst>
              <a:ext uri="{FF2B5EF4-FFF2-40B4-BE49-F238E27FC236}">
                <a16:creationId xmlns:a16="http://schemas.microsoft.com/office/drawing/2014/main" id="{83CE061D-0B30-B14B-74F3-EEB89A6FE15A}"/>
              </a:ext>
            </a:extLst>
          </p:cNvPr>
          <p:cNvSpPr>
            <a:spLocks noGrp="1"/>
          </p:cNvSpPr>
          <p:nvPr>
            <p:ph type="title" hasCustomPrompt="1"/>
          </p:nvPr>
        </p:nvSpPr>
        <p:spPr>
          <a:xfrm>
            <a:off x="311162" y="324000"/>
            <a:ext cx="8508999" cy="12015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Sample</a:t>
            </a:r>
            <a:br>
              <a:rPr lang="de-DE" noProof="0" dirty="0"/>
            </a:br>
            <a:br>
              <a:rPr lang="de-DE" noProof="0" dirty="0"/>
            </a:br>
            <a:r>
              <a:rPr lang="de-DE" noProof="0" dirty="0"/>
              <a:t>Can </a:t>
            </a:r>
            <a:r>
              <a:rPr lang="de-DE" noProof="0" dirty="0" err="1"/>
              <a:t>be</a:t>
            </a:r>
            <a:r>
              <a:rPr lang="de-DE" noProof="0" dirty="0"/>
              <a:t> </a:t>
            </a:r>
            <a:r>
              <a:rPr lang="de-DE" noProof="0" dirty="0" err="1"/>
              <a:t>used</a:t>
            </a:r>
            <a:r>
              <a:rPr lang="de-DE" noProof="0" dirty="0"/>
              <a:t> </a:t>
            </a:r>
            <a:r>
              <a:rPr lang="de-DE" noProof="0" dirty="0" err="1"/>
              <a:t>as</a:t>
            </a:r>
            <a:r>
              <a:rPr lang="de-DE" noProof="0" dirty="0"/>
              <a:t> a </a:t>
            </a:r>
            <a:r>
              <a:rPr lang="de-DE" noProof="0" dirty="0" err="1"/>
              <a:t>Divider</a:t>
            </a:r>
            <a:endParaRPr lang="de-DE" noProof="0"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1">
            <a:extLst>
              <a:ext uri="{FF2B5EF4-FFF2-40B4-BE49-F238E27FC236}">
                <a16:creationId xmlns:a16="http://schemas.microsoft.com/office/drawing/2014/main" id="{BAF718E2-B1DD-5B5C-E5EA-247908BA35DF}"/>
              </a:ext>
            </a:extLst>
          </p:cNvPr>
          <p:cNvSpPr>
            <a:spLocks noGrp="1"/>
          </p:cNvSpPr>
          <p:nvPr>
            <p:ph type="title" hasCustomPrompt="1"/>
          </p:nvPr>
        </p:nvSpPr>
        <p:spPr>
          <a:xfrm>
            <a:off x="319090" y="900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Add Title</a:t>
            </a:r>
          </a:p>
        </p:txBody>
      </p:sp>
      <p:sp>
        <p:nvSpPr>
          <p:cNvPr id="5" name="Inhaltsplatzhalter 2">
            <a:extLst>
              <a:ext uri="{FF2B5EF4-FFF2-40B4-BE49-F238E27FC236}">
                <a16:creationId xmlns:a16="http://schemas.microsoft.com/office/drawing/2014/main" id="{5C4EA9AB-C216-D1A4-1B77-1D1A9A0FC51E}"/>
              </a:ext>
            </a:extLst>
          </p:cNvPr>
          <p:cNvSpPr>
            <a:spLocks noGrp="1"/>
          </p:cNvSpPr>
          <p:nvPr>
            <p:ph idx="10" hasCustomPrompt="1"/>
          </p:nvPr>
        </p:nvSpPr>
        <p:spPr>
          <a:xfrm>
            <a:off x="319088" y="1368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tx1"/>
                </a:solidFill>
              </a:defRPr>
            </a:lvl1pPr>
            <a:lvl2pPr>
              <a:defRPr lang="de-DE" noProof="0" dirty="0" smtClean="0"/>
            </a:lvl2pPr>
          </a:lstStyle>
          <a:p>
            <a:pPr lvl="0"/>
            <a:r>
              <a:rPr lang="de-DE" noProof="0" dirty="0" err="1"/>
              <a:t>Your</a:t>
            </a:r>
            <a:r>
              <a:rPr lang="de-DE" noProof="0" dirty="0"/>
              <a:t> Name</a:t>
            </a:r>
            <a:br>
              <a:rPr lang="de-DE" noProof="0" dirty="0"/>
            </a:br>
            <a:r>
              <a:rPr lang="de-DE" noProof="0" dirty="0"/>
              <a:t>Munich, 03 May 2018</a:t>
            </a:r>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080000"/>
            <a:ext cx="8508999" cy="33765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a:xfrm>
            <a:off x="6774934" y="4854985"/>
            <a:ext cx="2052074" cy="273844"/>
          </a:xfrm>
          <a:prstGeom prst="rect">
            <a:avLst/>
          </a:prstGeom>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a:xfrm>
            <a:off x="311162" y="4854985"/>
            <a:ext cx="6464280" cy="273844"/>
          </a:xfrm>
          <a:prstGeom prst="rect">
            <a:avLst/>
          </a:prstGeo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4" name="Titel 1">
            <a:extLst>
              <a:ext uri="{FF2B5EF4-FFF2-40B4-BE49-F238E27FC236}">
                <a16:creationId xmlns:a16="http://schemas.microsoft.com/office/drawing/2014/main" id="{D299DB0D-0318-F6C4-BADA-B67F6995F298}"/>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218394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599526"/>
            <a:ext cx="8508999" cy="2858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useBgFill="1">
        <p:nvSpPr>
          <p:cNvPr id="6" name="Textplatzhalter 7"/>
          <p:cNvSpPr>
            <a:spLocks noGrp="1"/>
          </p:cNvSpPr>
          <p:nvPr>
            <p:ph type="body" sz="quarter" idx="13" hasCustomPrompt="1"/>
          </p:nvPr>
        </p:nvSpPr>
        <p:spPr>
          <a:xfrm>
            <a:off x="319090" y="1080000"/>
            <a:ext cx="8508999" cy="4680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2" name="Titel 1">
            <a:extLst>
              <a:ext uri="{FF2B5EF4-FFF2-40B4-BE49-F238E27FC236}">
                <a16:creationId xmlns:a16="http://schemas.microsoft.com/office/drawing/2014/main" id="{F82C4552-E5FB-1A9A-B803-34B0B629C43F}"/>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218394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080000"/>
            <a:ext cx="4180910" cy="33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080000"/>
            <a:ext cx="4180910" cy="33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1">
            <a:extLst>
              <a:ext uri="{FF2B5EF4-FFF2-40B4-BE49-F238E27FC236}">
                <a16:creationId xmlns:a16="http://schemas.microsoft.com/office/drawing/2014/main" id="{C08F66D9-A8BD-3075-DD43-1D599AF12034}"/>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346290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1598400"/>
            <a:ext cx="9144000" cy="35451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7" name="Foliennummernplatzhalter 6"/>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Inhaltsplatzhalter 9"/>
          <p:cNvSpPr>
            <a:spLocks noGrp="1"/>
          </p:cNvSpPr>
          <p:nvPr>
            <p:ph sz="quarter" idx="18"/>
          </p:nvPr>
        </p:nvSpPr>
        <p:spPr>
          <a:xfrm>
            <a:off x="316992" y="1598400"/>
            <a:ext cx="4197858" cy="28584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1598400"/>
            <a:ext cx="4180392" cy="2858400"/>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080000"/>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3" name="Titel 1">
            <a:extLst>
              <a:ext uri="{FF2B5EF4-FFF2-40B4-BE49-F238E27FC236}">
                <a16:creationId xmlns:a16="http://schemas.microsoft.com/office/drawing/2014/main" id="{59D7C68F-E1B0-540A-FD36-6BA9B18DDAEF}"/>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111150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9" name="Bildplatzhalter 8"/>
          <p:cNvSpPr>
            <a:spLocks noGrp="1"/>
          </p:cNvSpPr>
          <p:nvPr>
            <p:ph type="pic" sz="quarter" idx="17"/>
          </p:nvPr>
        </p:nvSpPr>
        <p:spPr>
          <a:xfrm>
            <a:off x="0" y="1598400"/>
            <a:ext cx="9144000" cy="3545100"/>
          </a:xfrm>
          <a:prstGeom prst="rect">
            <a:avLst/>
          </a:prstGeom>
        </p:spPr>
        <p:txBody>
          <a:bodyPr/>
          <a:lstStyle>
            <a:lvl1pPr>
              <a:defRPr sz="1400"/>
            </a:lvl1pPr>
          </a:lstStyle>
          <a:p>
            <a:endParaRPr lang="de-DE" dirty="0"/>
          </a:p>
        </p:txBody>
      </p:sp>
      <p:sp>
        <p:nvSpPr>
          <p:cNvPr id="7" name="Foliennummernplatzhalter 6"/>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Textplatzhalter 7"/>
          <p:cNvSpPr>
            <a:spLocks noGrp="1"/>
          </p:cNvSpPr>
          <p:nvPr>
            <p:ph type="body" sz="quarter" idx="18" hasCustomPrompt="1"/>
          </p:nvPr>
        </p:nvSpPr>
        <p:spPr>
          <a:xfrm>
            <a:off x="319090" y="1080000"/>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3" name="Titel 1">
            <a:extLst>
              <a:ext uri="{FF2B5EF4-FFF2-40B4-BE49-F238E27FC236}">
                <a16:creationId xmlns:a16="http://schemas.microsoft.com/office/drawing/2014/main" id="{C236B2A3-149B-30BD-8775-79BB006D264C}"/>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111150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080000"/>
            <a:ext cx="9144000" cy="4063500"/>
          </a:xfrm>
          <a:prstGeom prst="rect">
            <a:avLst/>
          </a:prstGeom>
        </p:spPr>
        <p:txBody>
          <a:bodyPr/>
          <a:lstStyle>
            <a:lvl1pPr>
              <a:lnSpc>
                <a:spcPct val="114000"/>
              </a:lnSpc>
              <a:defRPr sz="1400"/>
            </a:lvl1pPr>
          </a:lstStyle>
          <a:p>
            <a:endParaRPr lang="de-DE" dirty="0"/>
          </a:p>
        </p:txBody>
      </p:sp>
      <p:sp>
        <p:nvSpPr>
          <p:cNvPr id="6" name="Foliennummernplatzhalter 5"/>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1">
            <a:extLst>
              <a:ext uri="{FF2B5EF4-FFF2-40B4-BE49-F238E27FC236}">
                <a16:creationId xmlns:a16="http://schemas.microsoft.com/office/drawing/2014/main" id="{C9B4635F-80EB-9C6B-EC68-CA0CD93896EC}"/>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425798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itel 1">
            <a:extLst>
              <a:ext uri="{FF2B5EF4-FFF2-40B4-BE49-F238E27FC236}">
                <a16:creationId xmlns:a16="http://schemas.microsoft.com/office/drawing/2014/main" id="{6F7128D5-0CF3-A3DB-DBFD-EC9B8A8AD47F}"/>
              </a:ext>
            </a:extLst>
          </p:cNvPr>
          <p:cNvSpPr>
            <a:spLocks noGrp="1"/>
          </p:cNvSpPr>
          <p:nvPr>
            <p:ph type="title" hasCustomPrompt="1"/>
          </p:nvPr>
        </p:nvSpPr>
        <p:spPr>
          <a:xfrm>
            <a:off x="311162" y="324000"/>
            <a:ext cx="8508999" cy="12015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Sample</a:t>
            </a:r>
            <a:br>
              <a:rPr lang="de-DE" noProof="0" dirty="0"/>
            </a:br>
            <a:br>
              <a:rPr lang="de-DE" noProof="0" dirty="0"/>
            </a:br>
            <a:r>
              <a:rPr lang="de-DE" noProof="0" dirty="0"/>
              <a:t>Can </a:t>
            </a:r>
            <a:r>
              <a:rPr lang="de-DE" noProof="0" dirty="0" err="1"/>
              <a:t>be</a:t>
            </a:r>
            <a:r>
              <a:rPr lang="de-DE" noProof="0" dirty="0"/>
              <a:t> </a:t>
            </a:r>
            <a:r>
              <a:rPr lang="de-DE" noProof="0" dirty="0" err="1"/>
              <a:t>used</a:t>
            </a:r>
            <a:r>
              <a:rPr lang="de-DE" noProof="0" dirty="0"/>
              <a:t> </a:t>
            </a:r>
            <a:r>
              <a:rPr lang="de-DE" noProof="0" dirty="0" err="1"/>
              <a:t>as</a:t>
            </a:r>
            <a:r>
              <a:rPr lang="de-DE" noProof="0" dirty="0"/>
              <a:t> a </a:t>
            </a:r>
            <a:r>
              <a:rPr lang="de-DE" noProof="0" dirty="0" err="1"/>
              <a:t>Divider</a:t>
            </a:r>
            <a:endParaRPr lang="de-DE" noProof="0" dirty="0"/>
          </a:p>
        </p:txBody>
      </p:sp>
    </p:spTree>
    <p:extLst>
      <p:ext uri="{BB962C8B-B14F-4D97-AF65-F5344CB8AC3E}">
        <p14:creationId xmlns:p14="http://schemas.microsoft.com/office/powerpoint/2010/main" val="1718550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descr="Ein Bild, das Im Haus, Mobiliar, Wand, Boden enthält.&#10;&#10;Automatisch generierte Beschreibung">
            <a:extLst>
              <a:ext uri="{FF2B5EF4-FFF2-40B4-BE49-F238E27FC236}">
                <a16:creationId xmlns:a16="http://schemas.microsoft.com/office/drawing/2014/main" id="{FEBF261F-F8B0-6C99-B300-04337D546043}"/>
              </a:ext>
            </a:extLst>
          </p:cNvPr>
          <p:cNvPicPr>
            <a:picLocks noChangeAspect="1"/>
          </p:cNvPicPr>
          <p:nvPr userDrawn="1"/>
        </p:nvPicPr>
        <p:blipFill>
          <a:blip r:embed="rId3"/>
          <a:stretch>
            <a:fillRect/>
          </a:stretch>
        </p:blipFill>
        <p:spPr>
          <a:xfrm>
            <a:off x="0" y="99"/>
            <a:ext cx="9144000" cy="5143301"/>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extfeld 3">
            <a:extLst>
              <a:ext uri="{FF2B5EF4-FFF2-40B4-BE49-F238E27FC236}">
                <a16:creationId xmlns:a16="http://schemas.microsoft.com/office/drawing/2014/main" id="{C75631BC-17AB-A4CD-E66F-C0778D1994B9}"/>
              </a:ext>
            </a:extLst>
          </p:cNvPr>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err="1">
                <a:solidFill>
                  <a:schemeClr val="bg1"/>
                </a:solidFill>
                <a:latin typeface="+mn-lt"/>
              </a:rPr>
              <a:t>Professorship</a:t>
            </a:r>
            <a:r>
              <a:rPr lang="de-DE" sz="800" dirty="0">
                <a:solidFill>
                  <a:schemeClr val="bg1"/>
                </a:solidFill>
                <a:latin typeface="+mn-lt"/>
              </a:rPr>
              <a:t> </a:t>
            </a:r>
            <a:r>
              <a:rPr lang="de-DE" sz="800" dirty="0" err="1">
                <a:solidFill>
                  <a:schemeClr val="bg1"/>
                </a:solidFill>
                <a:latin typeface="+mn-lt"/>
              </a:rPr>
              <a:t>of</a:t>
            </a:r>
            <a:r>
              <a:rPr lang="de-DE" sz="800" dirty="0">
                <a:solidFill>
                  <a:schemeClr val="bg1"/>
                </a:solidFill>
                <a:latin typeface="+mn-lt"/>
              </a:rPr>
              <a:t> Digital </a:t>
            </a:r>
            <a:r>
              <a:rPr lang="de-DE" sz="800" dirty="0" err="1">
                <a:solidFill>
                  <a:schemeClr val="bg1"/>
                </a:solidFill>
                <a:latin typeface="+mn-lt"/>
              </a:rPr>
              <a:t>Fabrication</a:t>
            </a:r>
            <a:endParaRPr lang="de-DE" sz="800" dirty="0">
              <a:solidFill>
                <a:schemeClr val="bg1"/>
              </a:solidFill>
              <a:latin typeface="+mn-lt"/>
            </a:endParaRPr>
          </a:p>
          <a:p>
            <a:pPr>
              <a:lnSpc>
                <a:spcPts val="900"/>
              </a:lnSpc>
            </a:pPr>
            <a:r>
              <a:rPr lang="de-DE" sz="800" dirty="0">
                <a:solidFill>
                  <a:schemeClr val="bg1"/>
                </a:solidFill>
                <a:latin typeface="+mn-lt"/>
              </a:rPr>
              <a:t>TUM School </a:t>
            </a:r>
            <a:r>
              <a:rPr lang="de-DE" sz="800" dirty="0" err="1">
                <a:solidFill>
                  <a:schemeClr val="bg1"/>
                </a:solidFill>
                <a:latin typeface="+mn-lt"/>
              </a:rPr>
              <a:t>of</a:t>
            </a:r>
            <a:r>
              <a:rPr lang="de-DE" sz="800" dirty="0">
                <a:solidFill>
                  <a:schemeClr val="bg1"/>
                </a:solidFill>
                <a:latin typeface="+mn-lt"/>
              </a:rPr>
              <a:t> Engineering and Design</a:t>
            </a:r>
          </a:p>
          <a:p>
            <a:pPr>
              <a:lnSpc>
                <a:spcPts val="900"/>
              </a:lnSpc>
            </a:pPr>
            <a:r>
              <a:rPr lang="de-DE" sz="800" dirty="0">
                <a:solidFill>
                  <a:schemeClr val="bg1"/>
                </a:solidFill>
                <a:latin typeface="+mn-lt"/>
              </a:rPr>
              <a:t>Technical University </a:t>
            </a:r>
            <a:r>
              <a:rPr lang="de-DE" sz="800" dirty="0" err="1">
                <a:solidFill>
                  <a:schemeClr val="bg1"/>
                </a:solidFill>
                <a:latin typeface="+mn-lt"/>
              </a:rPr>
              <a:t>of</a:t>
            </a:r>
            <a:r>
              <a:rPr lang="de-DE" sz="800" dirty="0">
                <a:solidFill>
                  <a:schemeClr val="bg1"/>
                </a:solidFill>
                <a:latin typeface="+mn-lt"/>
              </a:rPr>
              <a:t> Munich</a:t>
            </a:r>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tx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pic>
        <p:nvPicPr>
          <p:cNvPr id="7" name="Bild 6" descr="20150416 tum logo blau png final.png"/>
          <p:cNvPicPr>
            <a:picLocks noChangeAspect="1"/>
          </p:cNvPicPr>
          <p:nvPr/>
        </p:nvPicPr>
        <p:blipFill>
          <a:blip r:embed="rId3">
            <a:biLevel thresh="75000"/>
          </a:blip>
          <a:stretch>
            <a:fillRect/>
          </a:stretch>
        </p:blipFill>
        <p:spPr>
          <a:xfrm>
            <a:off x="8218411" y="324000"/>
            <a:ext cx="604774" cy="318516"/>
          </a:xfrm>
          <a:prstGeom prst="rect">
            <a:avLst/>
          </a:prstGeom>
          <a:solidFill>
            <a:schemeClr val="bg1"/>
          </a:solidFill>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err="1">
                <a:solidFill>
                  <a:schemeClr val="tx1"/>
                </a:solidFill>
                <a:latin typeface="+mn-lt"/>
              </a:rPr>
              <a:t>Professorship</a:t>
            </a:r>
            <a:r>
              <a:rPr lang="de-DE" sz="800" dirty="0">
                <a:solidFill>
                  <a:schemeClr val="tx1"/>
                </a:solidFill>
                <a:latin typeface="+mn-lt"/>
              </a:rPr>
              <a:t> </a:t>
            </a:r>
            <a:r>
              <a:rPr lang="de-DE" sz="800" dirty="0" err="1">
                <a:solidFill>
                  <a:schemeClr val="tx1"/>
                </a:solidFill>
                <a:latin typeface="+mn-lt"/>
              </a:rPr>
              <a:t>of</a:t>
            </a:r>
            <a:r>
              <a:rPr lang="de-DE" sz="800" dirty="0">
                <a:solidFill>
                  <a:schemeClr val="tx1"/>
                </a:solidFill>
                <a:latin typeface="+mn-lt"/>
              </a:rPr>
              <a:t> Digital </a:t>
            </a:r>
            <a:r>
              <a:rPr lang="de-DE" sz="800" dirty="0" err="1">
                <a:solidFill>
                  <a:schemeClr val="tx1"/>
                </a:solidFill>
                <a:latin typeface="+mn-lt"/>
              </a:rPr>
              <a:t>Fabrication</a:t>
            </a:r>
            <a:endParaRPr lang="de-DE" sz="800" dirty="0">
              <a:solidFill>
                <a:schemeClr val="tx1"/>
              </a:solidFill>
              <a:latin typeface="+mn-lt"/>
            </a:endParaRPr>
          </a:p>
          <a:p>
            <a:pPr>
              <a:lnSpc>
                <a:spcPts val="900"/>
              </a:lnSpc>
            </a:pPr>
            <a:r>
              <a:rPr lang="de-DE" sz="800" dirty="0">
                <a:solidFill>
                  <a:schemeClr val="tx1"/>
                </a:solidFill>
                <a:latin typeface="+mn-lt"/>
              </a:rPr>
              <a:t>TUM School </a:t>
            </a:r>
            <a:r>
              <a:rPr lang="de-DE" sz="800" dirty="0" err="1">
                <a:solidFill>
                  <a:schemeClr val="tx1"/>
                </a:solidFill>
                <a:latin typeface="+mn-lt"/>
              </a:rPr>
              <a:t>of</a:t>
            </a:r>
            <a:r>
              <a:rPr lang="de-DE" sz="800" dirty="0">
                <a:solidFill>
                  <a:schemeClr val="tx1"/>
                </a:solidFill>
                <a:latin typeface="+mn-lt"/>
              </a:rPr>
              <a:t> Engineering and Design</a:t>
            </a:r>
          </a:p>
          <a:p>
            <a:pPr>
              <a:lnSpc>
                <a:spcPts val="900"/>
              </a:lnSpc>
            </a:pPr>
            <a:r>
              <a:rPr lang="de-DE" sz="800" dirty="0">
                <a:solidFill>
                  <a:schemeClr val="tx1"/>
                </a:solidFill>
                <a:latin typeface="+mn-lt"/>
              </a:rPr>
              <a:t>Technical University </a:t>
            </a:r>
            <a:r>
              <a:rPr lang="de-DE" sz="800" dirty="0" err="1">
                <a:solidFill>
                  <a:schemeClr val="tx1"/>
                </a:solidFill>
                <a:latin typeface="+mn-lt"/>
              </a:rPr>
              <a:t>of</a:t>
            </a:r>
            <a:r>
              <a:rPr lang="de-DE" sz="800" dirty="0">
                <a:solidFill>
                  <a:schemeClr val="tx1"/>
                </a:solidFill>
                <a:latin typeface="+mn-lt"/>
              </a:rPr>
              <a:t> Munich</a:t>
            </a: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8">
            <a:biLevel thresh="75000"/>
          </a:blip>
          <a:stretch>
            <a:fillRect/>
          </a:stretch>
        </p:blipFill>
        <p:spPr>
          <a:xfrm>
            <a:off x="8218411" y="324000"/>
            <a:ext cx="604774" cy="318516"/>
          </a:xfrm>
          <a:prstGeom prst="rect">
            <a:avLst/>
          </a:prstGeom>
        </p:spPr>
      </p:pic>
      <p:sp>
        <p:nvSpPr>
          <p:cNvPr id="2" name="Foliennummernplatzhalter 4">
            <a:extLst>
              <a:ext uri="{FF2B5EF4-FFF2-40B4-BE49-F238E27FC236}">
                <a16:creationId xmlns:a16="http://schemas.microsoft.com/office/drawing/2014/main" id="{4E376208-8E33-B95D-76A3-2AD185480DB5}"/>
              </a:ext>
            </a:extLst>
          </p:cNvPr>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tx1"/>
                </a:solidFill>
              </a:defRPr>
            </a:lvl1pPr>
          </a:lstStyle>
          <a:p>
            <a:fld id="{CE58CB1E-F828-4F11-99E0-327109AF9DA4}" type="slidenum">
              <a:rPr lang="de-DE" smtClean="0"/>
              <a:pPr/>
              <a:t>‹#›</a:t>
            </a:fld>
            <a:endParaRPr lang="de-DE" dirty="0"/>
          </a:p>
        </p:txBody>
      </p:sp>
      <p:sp>
        <p:nvSpPr>
          <p:cNvPr id="4" name="Fußzeilenplatzhalter 3">
            <a:extLst>
              <a:ext uri="{FF2B5EF4-FFF2-40B4-BE49-F238E27FC236}">
                <a16:creationId xmlns:a16="http://schemas.microsoft.com/office/drawing/2014/main" id="{64452040-5A4A-53E0-3484-B1A4A804093B}"/>
              </a:ext>
            </a:extLst>
          </p:cNvPr>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tx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704" r:id="rId2"/>
    <p:sldLayoutId id="2147483657" r:id="rId3"/>
    <p:sldLayoutId id="2147483703" r:id="rId4"/>
    <p:sldLayoutId id="2147483653" r:id="rId5"/>
    <p:sldLayoutId id="2147483656" r:id="rId6"/>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a:t>Your Name | Professorship of Digital Fabrication | Project Title</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sz="800"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a:t>Your Name | Professorship of Digital Fabrication | Project Title</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table with red spots&#10;&#10;AI-generated content may be incorrect.">
            <a:extLst>
              <a:ext uri="{FF2B5EF4-FFF2-40B4-BE49-F238E27FC236}">
                <a16:creationId xmlns:a16="http://schemas.microsoft.com/office/drawing/2014/main" id="{D61592FC-97B0-4065-602A-E35D2E112553}"/>
              </a:ext>
            </a:extLst>
          </p:cNvPr>
          <p:cNvPicPr>
            <a:picLocks noChangeAspect="1"/>
          </p:cNvPicPr>
          <p:nvPr/>
        </p:nvPicPr>
        <p:blipFill>
          <a:blip r:embed="rId3">
            <a:alphaModFix amt="50000"/>
          </a:blip>
          <a:srcRect t="1836" b="12949"/>
          <a:stretch/>
        </p:blipFill>
        <p:spPr>
          <a:xfrm>
            <a:off x="0" y="900000"/>
            <a:ext cx="9144000" cy="4243500"/>
          </a:xfrm>
          <a:prstGeom prst="rect">
            <a:avLst/>
          </a:prstGeom>
        </p:spPr>
      </p:pic>
      <p:sp>
        <p:nvSpPr>
          <p:cNvPr id="5" name="Titel 4"/>
          <p:cNvSpPr>
            <a:spLocks noGrp="1"/>
          </p:cNvSpPr>
          <p:nvPr>
            <p:ph type="title"/>
          </p:nvPr>
        </p:nvSpPr>
        <p:spPr>
          <a:prstGeom prst="rect">
            <a:avLst/>
          </a:prstGeom>
        </p:spPr>
        <p:txBody>
          <a:bodyPr/>
          <a:lstStyle/>
          <a:p>
            <a:r>
              <a:rPr lang="en-GB" dirty="0"/>
              <a:t>Path planning for surface filling extrusions</a:t>
            </a:r>
            <a:endParaRPr lang="de-DE" dirty="0"/>
          </a:p>
        </p:txBody>
      </p:sp>
      <p:sp>
        <p:nvSpPr>
          <p:cNvPr id="3" name="Inhaltsplatzhalter 2"/>
          <p:cNvSpPr>
            <a:spLocks noGrp="1"/>
          </p:cNvSpPr>
          <p:nvPr>
            <p:ph idx="10"/>
          </p:nvPr>
        </p:nvSpPr>
        <p:spPr>
          <a:xfrm>
            <a:off x="317500" y="1880050"/>
            <a:ext cx="8508999" cy="955594"/>
          </a:xfrm>
          <a:prstGeom prst="rect">
            <a:avLst/>
          </a:prstGeom>
        </p:spPr>
        <p:txBody>
          <a:bodyPr/>
          <a:lstStyle/>
          <a:p>
            <a:r>
              <a:rPr lang="de-DE" dirty="0"/>
              <a:t>Merlin Bieling</a:t>
            </a:r>
          </a:p>
          <a:p>
            <a:r>
              <a:rPr lang="de-DE" dirty="0"/>
              <a:t>Munich, June 3rd 2025</a:t>
            </a:r>
          </a:p>
        </p:txBody>
      </p:sp>
      <p:sp>
        <p:nvSpPr>
          <p:cNvPr id="2" name="Titel 4">
            <a:extLst>
              <a:ext uri="{FF2B5EF4-FFF2-40B4-BE49-F238E27FC236}">
                <a16:creationId xmlns:a16="http://schemas.microsoft.com/office/drawing/2014/main" id="{9071AF43-BCE6-CD5F-4F77-BF457EAEA513}"/>
              </a:ext>
            </a:extLst>
          </p:cNvPr>
          <p:cNvSpPr txBox="1">
            <a:spLocks/>
          </p:cNvSpPr>
          <p:nvPr/>
        </p:nvSpPr>
        <p:spPr>
          <a:xfrm>
            <a:off x="317500" y="1390025"/>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GB" sz="2000" dirty="0"/>
              <a:t>Design tool for surface filling extrusions from local human input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6067-D19F-02EE-7650-F55FBCE7F1F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266A7D-0A95-16B2-9471-1B5321525DAB}"/>
              </a:ext>
            </a:extLst>
          </p:cNvPr>
          <p:cNvSpPr>
            <a:spLocks noGrp="1"/>
          </p:cNvSpPr>
          <p:nvPr>
            <p:ph type="sldNum" sz="quarter" idx="11"/>
          </p:nvPr>
        </p:nvSpPr>
        <p:spPr/>
        <p:txBody>
          <a:bodyPr/>
          <a:lstStyle/>
          <a:p>
            <a:fld id="{CE58CB1E-F828-4F11-99E0-327109AF9DA4}" type="slidenum">
              <a:rPr lang="de-DE" smtClean="0"/>
              <a:pPr/>
              <a:t>10</a:t>
            </a:fld>
            <a:endParaRPr lang="de-DE" dirty="0"/>
          </a:p>
        </p:txBody>
      </p:sp>
      <p:sp>
        <p:nvSpPr>
          <p:cNvPr id="3" name="Footer Placeholder 2">
            <a:extLst>
              <a:ext uri="{FF2B5EF4-FFF2-40B4-BE49-F238E27FC236}">
                <a16:creationId xmlns:a16="http://schemas.microsoft.com/office/drawing/2014/main" id="{EF128FE5-2208-21FD-FCB5-488FE1EA83F2}"/>
              </a:ext>
            </a:extLst>
          </p:cNvPr>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8" name="Title 7">
            <a:extLst>
              <a:ext uri="{FF2B5EF4-FFF2-40B4-BE49-F238E27FC236}">
                <a16:creationId xmlns:a16="http://schemas.microsoft.com/office/drawing/2014/main" id="{CFF77F3C-85C2-5705-D157-C2B9BDEDA698}"/>
              </a:ext>
            </a:extLst>
          </p:cNvPr>
          <p:cNvSpPr>
            <a:spLocks noGrp="1"/>
          </p:cNvSpPr>
          <p:nvPr>
            <p:ph type="title"/>
          </p:nvPr>
        </p:nvSpPr>
        <p:spPr/>
        <p:txBody>
          <a:bodyPr/>
          <a:lstStyle/>
          <a:p>
            <a:r>
              <a:rPr lang="en-GB" dirty="0"/>
              <a:t>Application</a:t>
            </a:r>
            <a:endParaRPr lang="en-DE" dirty="0"/>
          </a:p>
        </p:txBody>
      </p:sp>
      <p:pic>
        <p:nvPicPr>
          <p:cNvPr id="5" name="Picture 4" descr="A blue and white building&#10;&#10;AI-generated content may be incorrect.">
            <a:extLst>
              <a:ext uri="{FF2B5EF4-FFF2-40B4-BE49-F238E27FC236}">
                <a16:creationId xmlns:a16="http://schemas.microsoft.com/office/drawing/2014/main" id="{780D6A87-C64A-A085-38CE-69C0CBE9E147}"/>
              </a:ext>
            </a:extLst>
          </p:cNvPr>
          <p:cNvPicPr>
            <a:picLocks noChangeAspect="1"/>
          </p:cNvPicPr>
          <p:nvPr/>
        </p:nvPicPr>
        <p:blipFill>
          <a:blip r:embed="rId3"/>
          <a:stretch>
            <a:fillRect/>
          </a:stretch>
        </p:blipFill>
        <p:spPr>
          <a:xfrm>
            <a:off x="311162" y="1383782"/>
            <a:ext cx="4188347" cy="2792231"/>
          </a:xfrm>
          <a:prstGeom prst="rect">
            <a:avLst/>
          </a:prstGeom>
        </p:spPr>
      </p:pic>
      <p:pic>
        <p:nvPicPr>
          <p:cNvPr id="7" name="Picture 6" descr="A person standing in front of a blue striped building&#10;&#10;AI-generated content may be incorrect.">
            <a:extLst>
              <a:ext uri="{FF2B5EF4-FFF2-40B4-BE49-F238E27FC236}">
                <a16:creationId xmlns:a16="http://schemas.microsoft.com/office/drawing/2014/main" id="{7F5C502E-CCE1-02AE-BE90-8B585E17D8AC}"/>
              </a:ext>
            </a:extLst>
          </p:cNvPr>
          <p:cNvPicPr>
            <a:picLocks noChangeAspect="1"/>
          </p:cNvPicPr>
          <p:nvPr/>
        </p:nvPicPr>
        <p:blipFill>
          <a:blip r:embed="rId4"/>
          <a:stretch>
            <a:fillRect/>
          </a:stretch>
        </p:blipFill>
        <p:spPr>
          <a:xfrm>
            <a:off x="4631814" y="1383782"/>
            <a:ext cx="4188347" cy="2792231"/>
          </a:xfrm>
          <a:prstGeom prst="rect">
            <a:avLst/>
          </a:prstGeom>
        </p:spPr>
      </p:pic>
    </p:spTree>
    <p:extLst>
      <p:ext uri="{BB962C8B-B14F-4D97-AF65-F5344CB8AC3E}">
        <p14:creationId xmlns:p14="http://schemas.microsoft.com/office/powerpoint/2010/main" val="149864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9938B-215C-E534-DF72-F28879140CB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C7FA197-6F18-BFB1-7B48-5E6198956D0D}"/>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11</a:t>
            </a:fld>
            <a:endParaRPr lang="de-DE" dirty="0"/>
          </a:p>
        </p:txBody>
      </p:sp>
      <p:sp>
        <p:nvSpPr>
          <p:cNvPr id="7" name="Fußzeilenplatzhalter 4">
            <a:extLst>
              <a:ext uri="{FF2B5EF4-FFF2-40B4-BE49-F238E27FC236}">
                <a16:creationId xmlns:a16="http://schemas.microsoft.com/office/drawing/2014/main" id="{4F00EF92-876F-CBD2-DB39-A643CEC22704}"/>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146DFAE7-F107-9EE9-71C9-1E385BDB941B}"/>
              </a:ext>
            </a:extLst>
          </p:cNvPr>
          <p:cNvSpPr>
            <a:spLocks noGrp="1"/>
          </p:cNvSpPr>
          <p:nvPr>
            <p:ph type="title"/>
          </p:nvPr>
        </p:nvSpPr>
        <p:spPr>
          <a:xfrm>
            <a:off x="311162" y="324000"/>
            <a:ext cx="8508999" cy="380810"/>
          </a:xfrm>
        </p:spPr>
        <p:txBody>
          <a:bodyPr/>
          <a:lstStyle/>
          <a:p>
            <a:r>
              <a:rPr lang="de-DE" dirty="0"/>
              <a:t>Implementation</a:t>
            </a:r>
          </a:p>
        </p:txBody>
      </p:sp>
    </p:spTree>
    <p:extLst>
      <p:ext uri="{BB962C8B-B14F-4D97-AF65-F5344CB8AC3E}">
        <p14:creationId xmlns:p14="http://schemas.microsoft.com/office/powerpoint/2010/main" val="372527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273C-1434-A7BB-6FB2-5B04EB9B7644}"/>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5E0F73F-F2E8-828D-61CB-0B42EA932F2E}"/>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12</a:t>
            </a:fld>
            <a:endParaRPr lang="de-DE" dirty="0"/>
          </a:p>
        </p:txBody>
      </p:sp>
      <p:sp>
        <p:nvSpPr>
          <p:cNvPr id="7" name="Fußzeilenplatzhalter 4">
            <a:extLst>
              <a:ext uri="{FF2B5EF4-FFF2-40B4-BE49-F238E27FC236}">
                <a16:creationId xmlns:a16="http://schemas.microsoft.com/office/drawing/2014/main" id="{AFFBC1A6-E9C3-B52C-4B98-085AD28EC29C}"/>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8C1002B1-5710-CF26-6038-8FC8B8100E47}"/>
              </a:ext>
            </a:extLst>
          </p:cNvPr>
          <p:cNvSpPr>
            <a:spLocks noGrp="1"/>
          </p:cNvSpPr>
          <p:nvPr>
            <p:ph type="title"/>
          </p:nvPr>
        </p:nvSpPr>
        <p:spPr>
          <a:xfrm>
            <a:off x="311162" y="324000"/>
            <a:ext cx="8508999" cy="380810"/>
          </a:xfrm>
        </p:spPr>
        <p:txBody>
          <a:bodyPr/>
          <a:lstStyle/>
          <a:p>
            <a:r>
              <a:rPr lang="en-US" dirty="0"/>
              <a:t>Next Steps</a:t>
            </a:r>
            <a:endParaRPr lang="de-DE" dirty="0"/>
          </a:p>
        </p:txBody>
      </p:sp>
      <p:sp>
        <p:nvSpPr>
          <p:cNvPr id="6" name="Content Placeholder 5">
            <a:extLst>
              <a:ext uri="{FF2B5EF4-FFF2-40B4-BE49-F238E27FC236}">
                <a16:creationId xmlns:a16="http://schemas.microsoft.com/office/drawing/2014/main" id="{F9DCC208-D2BC-5F6D-D0B8-1004A34D654E}"/>
              </a:ext>
            </a:extLst>
          </p:cNvPr>
          <p:cNvSpPr>
            <a:spLocks noGrp="1"/>
          </p:cNvSpPr>
          <p:nvPr>
            <p:ph idx="1"/>
          </p:nvPr>
        </p:nvSpPr>
        <p:spPr/>
        <p:txBody>
          <a:bodyP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Until July 16</a:t>
            </a:r>
            <a:r>
              <a:rPr lang="en-GB" baseline="30000" dirty="0"/>
              <a:t>th</a:t>
            </a:r>
            <a:r>
              <a:rPr lang="en-GB" dirty="0"/>
              <a:t> 2025:           Removing last bugs and truly understand the “</a:t>
            </a:r>
            <a:r>
              <a:rPr lang="en-GB" dirty="0" err="1"/>
              <a:t>sfc</a:t>
            </a:r>
            <a:r>
              <a:rPr lang="en-GB" dirty="0"/>
              <a:t>-by-medial-axis” algorithm</a:t>
            </a:r>
            <a:endParaRPr lang="en-DE" dirty="0"/>
          </a:p>
        </p:txBody>
      </p:sp>
    </p:spTree>
    <p:extLst>
      <p:ext uri="{BB962C8B-B14F-4D97-AF65-F5344CB8AC3E}">
        <p14:creationId xmlns:p14="http://schemas.microsoft.com/office/powerpoint/2010/main" val="64402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a:p>
            <a:r>
              <a:rPr lang="en-US" dirty="0"/>
              <a:t>The TUM Corporate Design Style Guide serves as the basis.</a:t>
            </a:r>
            <a:br>
              <a:rPr lang="en-US" dirty="0"/>
            </a:br>
            <a:endParaRPr lang="en-US" dirty="0"/>
          </a:p>
          <a:p>
            <a:r>
              <a:rPr lang="en-US" dirty="0"/>
              <a:t>The presentation template is optimized for good readability and clear presentation of information.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13</a:t>
            </a:fld>
            <a:endParaRPr lang="de-DE" dirty="0"/>
          </a:p>
        </p:txBody>
      </p:sp>
      <p:sp>
        <p:nvSpPr>
          <p:cNvPr id="6" name="Fußzeilenplatzhalter 4"/>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p:cNvSpPr>
            <a:spLocks noGrp="1"/>
          </p:cNvSpPr>
          <p:nvPr>
            <p:ph type="title"/>
          </p:nvPr>
        </p:nvSpPr>
        <p:spPr>
          <a:prstGeom prst="rect">
            <a:avLst/>
          </a:prstGeom>
        </p:spPr>
        <p:txBody>
          <a:bodyPr/>
          <a:lstStyle/>
          <a:p>
            <a:r>
              <a:rPr lang="en-US" dirty="0"/>
              <a:t>Basis of the Master Slides</a:t>
            </a:r>
            <a:endParaRPr lang="de-D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629CE6-3326-5ACC-A1B4-0CCC01956FB4}"/>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77878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a:p>
            <a:endParaRPr lang="en-US" dirty="0"/>
          </a:p>
          <a:p>
            <a:r>
              <a:rPr lang="en-US" dirty="0"/>
              <a:t>The TUM Corporate Design Style Guide serves as the basis.</a:t>
            </a:r>
            <a:br>
              <a:rPr lang="en-US" dirty="0"/>
            </a:br>
            <a:endParaRPr lang="en-US" dirty="0"/>
          </a:p>
          <a:p>
            <a:r>
              <a:rPr lang="en-US" dirty="0"/>
              <a:t>The presentation template is optimized for good readability and clear presentation of information.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15</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en-US" dirty="0"/>
              <a:t>Here is a Headline</a:t>
            </a:r>
            <a:br>
              <a:rPr lang="en-US" dirty="0"/>
            </a:br>
            <a:r>
              <a:rPr lang="en-US" dirty="0"/>
              <a:t>max. 2 lines</a:t>
            </a:r>
            <a:endParaRPr lang="de-D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The basic principle is to convey information in the best possible way. Above all, the font must be uniform and legible for everyone in the room.</a:t>
            </a:r>
          </a:p>
          <a:p>
            <a:r>
              <a:rPr lang="en-US" dirty="0"/>
              <a:t>
Font: Arial
Font sizes: 25 | 18 | 14 | 11
Line spacing: 1.15mm</a:t>
            </a:r>
          </a:p>
          <a:p>
            <a:r>
              <a:rPr lang="en-US" dirty="0"/>
              <a:t>
The settings are set as default in the text fields and text field templates of this ppt master. For charts and tables, the font size may need to be adjusted. For markups in the body text, bold can also be marked. If the distance is large or the presentation medium is small, the font size can be increased proportionally if necessary.</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16</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Schrift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The first thing to do is to work with black and white.</a:t>
            </a:r>
            <a:br>
              <a:rPr lang="en-US" dirty="0"/>
            </a:br>
            <a:r>
              <a:rPr lang="en-US" dirty="0"/>
              <a:t>For more elaborate representations, colors should be used wisely and to the smallest possible extent.</a:t>
            </a:r>
            <a:br>
              <a:rPr lang="en-US" dirty="0"/>
            </a:br>
            <a:r>
              <a:rPr lang="en-US" dirty="0"/>
              <a:t>In this slide master, the color palette is fixed.</a:t>
            </a:r>
          </a:p>
          <a:p>
            <a:r>
              <a:rPr lang="en-US" dirty="0"/>
              <a:t>
Work with the primary colors first.
</a:t>
            </a:r>
          </a:p>
          <a:p>
            <a:endParaRPr lang="en-US" dirty="0"/>
          </a:p>
          <a:p>
            <a:r>
              <a:rPr lang="en-US" dirty="0"/>
              <a:t>For e.g. complex diagrams, secondary colors are still available.
</a:t>
            </a:r>
          </a:p>
          <a:p>
            <a:endParaRPr lang="en-US" dirty="0"/>
          </a:p>
          <a:p>
            <a:r>
              <a:rPr lang="en-US" dirty="0"/>
              <a:t>The accent colors are not used much.</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17</a:t>
            </a:fld>
            <a:endParaRPr lang="de-DE" dirty="0"/>
          </a:p>
        </p:txBody>
      </p:sp>
      <p:sp>
        <p:nvSpPr>
          <p:cNvPr id="19"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Colours</a:t>
            </a:r>
          </a:p>
        </p:txBody>
      </p:sp>
      <p:sp>
        <p:nvSpPr>
          <p:cNvPr id="14" name="Rechteck 13"/>
          <p:cNvSpPr/>
          <p:nvPr/>
        </p:nvSpPr>
        <p:spPr>
          <a:xfrm>
            <a:off x="321735" y="3193868"/>
            <a:ext cx="855132" cy="1841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3193868"/>
            <a:ext cx="855132" cy="184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3193868"/>
            <a:ext cx="855132" cy="184148"/>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3905068"/>
            <a:ext cx="855132" cy="184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3905068"/>
            <a:ext cx="855132" cy="184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3905068"/>
            <a:ext cx="855132" cy="1841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3905068"/>
            <a:ext cx="855132" cy="184148"/>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4184346"/>
            <a:ext cx="855132" cy="184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4184346"/>
            <a:ext cx="855132" cy="184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4184346"/>
            <a:ext cx="855132" cy="184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Short and concise texts, continuous texts aligned to the left, no justification
</a:t>
            </a:r>
          </a:p>
          <a:p>
            <a:r>
              <a:rPr lang="en-US" dirty="0"/>
              <a:t>Example:</a:t>
            </a:r>
            <a:r>
              <a:rPr lang="de-DE" dirty="0"/>
              <a:t>
</a:t>
            </a:r>
            <a:r>
              <a:rPr lang="de-DE" dirty="0" err="1"/>
              <a:t>Tem</a:t>
            </a:r>
            <a:r>
              <a:rPr lang="de-DE" dirty="0"/>
              <a:t> </a:t>
            </a:r>
            <a:r>
              <a:rPr lang="de-DE" dirty="0" err="1"/>
              <a:t>soluptam</a:t>
            </a:r>
            <a:r>
              <a:rPr lang="de-DE" dirty="0"/>
              <a:t>, nisi </a:t>
            </a:r>
            <a:r>
              <a:rPr lang="de-DE" dirty="0" err="1"/>
              <a:t>as</a:t>
            </a:r>
            <a:r>
              <a:rPr lang="de-DE" dirty="0"/>
              <a:t> </a:t>
            </a:r>
            <a:r>
              <a:rPr lang="de-DE" dirty="0" err="1"/>
              <a:t>verum</a:t>
            </a:r>
            <a:r>
              <a:rPr lang="de-DE" dirty="0"/>
              <a:t> </a:t>
            </a:r>
            <a:r>
              <a:rPr lang="de-DE" dirty="0" err="1"/>
              <a:t>ereprehendam</a:t>
            </a:r>
            <a:r>
              <a:rPr lang="de-DE" dirty="0"/>
              <a:t> at </a:t>
            </a:r>
            <a:r>
              <a:rPr lang="de-DE" dirty="0" err="1"/>
              <a:t>acculpa</a:t>
            </a:r>
            <a:r>
              <a:rPr lang="de-DE" dirty="0"/>
              <a:t> </a:t>
            </a:r>
            <a:r>
              <a:rPr lang="de-DE" dirty="0" err="1"/>
              <a:t>quidisq</a:t>
            </a:r>
            <a:r>
              <a:rPr lang="de-DE" dirty="0"/>
              <a:t> </a:t>
            </a:r>
            <a:r>
              <a:rPr lang="de-DE" dirty="0" err="1"/>
              <a:t>uissit</a:t>
            </a:r>
            <a:r>
              <a:rPr lang="de-DE" dirty="0"/>
              <a:t> </a:t>
            </a:r>
            <a:r>
              <a:rPr lang="de-DE" dirty="0" err="1"/>
              <a:t>volupta</a:t>
            </a:r>
            <a:r>
              <a:rPr lang="de-DE" dirty="0"/>
              <a:t> </a:t>
            </a:r>
            <a:r>
              <a:rPr lang="de-DE" dirty="0" err="1"/>
              <a:t>tusdant</a:t>
            </a:r>
            <a:r>
              <a:rPr lang="de-DE" dirty="0"/>
              <a:t> </a:t>
            </a:r>
            <a:r>
              <a:rPr lang="de-DE" dirty="0" err="1"/>
              <a:t>utem</a:t>
            </a:r>
            <a:r>
              <a:rPr lang="de-DE" dirty="0"/>
              <a:t> </a:t>
            </a:r>
            <a:r>
              <a:rPr lang="de-DE" dirty="0" err="1"/>
              <a:t>as</a:t>
            </a:r>
            <a:r>
              <a:rPr lang="de-DE" dirty="0"/>
              <a:t> </a:t>
            </a:r>
            <a:r>
              <a:rPr lang="de-DE" dirty="0" err="1"/>
              <a:t>etur</a:t>
            </a:r>
            <a:r>
              <a:rPr lang="de-DE" dirty="0"/>
              <a:t>, </a:t>
            </a:r>
            <a:r>
              <a:rPr lang="de-DE" dirty="0" err="1"/>
              <a:t>odi</a:t>
            </a:r>
            <a:r>
              <a:rPr lang="de-DE" dirty="0"/>
              <a:t> </a:t>
            </a:r>
            <a:r>
              <a:rPr lang="de-DE" dirty="0" err="1"/>
              <a:t>odis</a:t>
            </a:r>
            <a:r>
              <a:rPr lang="de-DE" dirty="0"/>
              <a:t> es </a:t>
            </a:r>
            <a:r>
              <a:rPr lang="de-DE" dirty="0" err="1"/>
              <a:t>doluptiae</a:t>
            </a:r>
            <a:r>
              <a:rPr lang="de-DE" dirty="0"/>
              <a:t> dem </a:t>
            </a:r>
            <a:r>
              <a:rPr lang="de-DE" dirty="0" err="1"/>
              <a:t>nimaion</a:t>
            </a:r>
            <a:r>
              <a:rPr lang="de-DE" dirty="0"/>
              <a:t> </a:t>
            </a:r>
            <a:r>
              <a:rPr lang="de-DE" dirty="0" err="1"/>
              <a:t>con</a:t>
            </a:r>
            <a:r>
              <a:rPr lang="de-DE" dirty="0"/>
              <a:t> </a:t>
            </a:r>
            <a:r>
              <a:rPr lang="de-DE" dirty="0" err="1"/>
              <a:t>nossinctenis</a:t>
            </a:r>
            <a:r>
              <a:rPr lang="de-DE" dirty="0"/>
              <a:t> </a:t>
            </a:r>
            <a:r>
              <a:rPr lang="de-DE" dirty="0" err="1"/>
              <a:t>pora</a:t>
            </a:r>
            <a:r>
              <a:rPr lang="de-DE" dirty="0"/>
              <a:t> quam </a:t>
            </a:r>
            <a:r>
              <a:rPr lang="de-DE" dirty="0" err="1"/>
              <a:t>voloria</a:t>
            </a:r>
            <a:r>
              <a:rPr lang="de-DE" dirty="0"/>
              <a:t> </a:t>
            </a:r>
            <a:r>
              <a:rPr lang="de-DE" dirty="0" err="1"/>
              <a:t>consenimus</a:t>
            </a:r>
            <a:r>
              <a:rPr lang="de-DE" dirty="0"/>
              <a:t> </a:t>
            </a:r>
            <a:r>
              <a:rPr lang="de-DE" dirty="0" err="1"/>
              <a:t>blabore</a:t>
            </a:r>
            <a:r>
              <a:rPr lang="de-DE" dirty="0"/>
              <a:t> </a:t>
            </a:r>
            <a:r>
              <a:rPr lang="de-DE" dirty="0" err="1"/>
              <a:t>everfer</a:t>
            </a:r>
            <a:r>
              <a:rPr lang="de-DE" dirty="0"/>
              <a:t> </a:t>
            </a:r>
            <a:r>
              <a:rPr lang="de-DE" dirty="0" err="1"/>
              <a:t>epeliquo</a:t>
            </a:r>
            <a:r>
              <a:rPr lang="de-DE" dirty="0"/>
              <a:t> </a:t>
            </a:r>
            <a:r>
              <a:rPr lang="de-DE" dirty="0" err="1"/>
              <a:t>maio</a:t>
            </a:r>
            <a:r>
              <a:rPr lang="de-DE" dirty="0"/>
              <a:t> </a:t>
            </a:r>
            <a:r>
              <a:rPr lang="de-DE" dirty="0" err="1"/>
              <a:t>etur</a:t>
            </a:r>
            <a:r>
              <a:rPr lang="de-DE" dirty="0"/>
              <a:t>.</a:t>
            </a:r>
          </a:p>
        </p:txBody>
      </p:sp>
      <p:sp>
        <p:nvSpPr>
          <p:cNvPr id="4" name="Foliennummernplatzhalter 3"/>
          <p:cNvSpPr>
            <a:spLocks noGrp="1"/>
          </p:cNvSpPr>
          <p:nvPr>
            <p:ph type="sldNum" sz="quarter" idx="11"/>
          </p:nvPr>
        </p:nvSpPr>
        <p:spPr/>
        <p:txBody>
          <a:bodyPr/>
          <a:lstStyle/>
          <a:p>
            <a:fld id="{CE58CB1E-F828-4F11-99E0-327109AF9DA4}" type="slidenum">
              <a:rPr lang="de-DE" smtClean="0"/>
              <a:pPr/>
              <a:t>18</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Text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Simple presentation of information
</a:t>
            </a:r>
          </a:p>
          <a:p>
            <a:r>
              <a:rPr lang="en-US" dirty="0"/>
              <a:t>Reduced colors
</a:t>
            </a:r>
          </a:p>
          <a:p>
            <a:r>
              <a:rPr lang="en-US" dirty="0"/>
              <a:t>Avoid frames and overlays if possible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19</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Images - General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12E91C6-C48E-7076-8402-A61B1008CF25}"/>
              </a:ext>
            </a:extLst>
          </p:cNvPr>
          <p:cNvSpPr>
            <a:spLocks noGrp="1"/>
          </p:cNvSpPr>
          <p:nvPr>
            <p:ph idx="1"/>
          </p:nvPr>
        </p:nvSpPr>
        <p:spPr>
          <a:xfrm>
            <a:off x="319090" y="1080000"/>
            <a:ext cx="8508999" cy="3376505"/>
          </a:xfrm>
        </p:spPr>
        <p:txBody>
          <a:bodyPr/>
          <a:lstStyle/>
          <a:p>
            <a:endParaRPr lang="en-US" dirty="0"/>
          </a:p>
          <a:p>
            <a:r>
              <a:rPr lang="en-US" dirty="0"/>
              <a:t>Objective</a:t>
            </a:r>
          </a:p>
          <a:p>
            <a:endParaRPr lang="en-US" dirty="0"/>
          </a:p>
          <a:p>
            <a:r>
              <a:rPr lang="en-US" dirty="0"/>
              <a:t>Method</a:t>
            </a:r>
          </a:p>
          <a:p>
            <a:endParaRPr lang="en-US" dirty="0"/>
          </a:p>
          <a:p>
            <a:r>
              <a:rPr lang="en-US" dirty="0"/>
              <a:t>Application </a:t>
            </a:r>
          </a:p>
          <a:p>
            <a:endParaRPr lang="en-US" dirty="0"/>
          </a:p>
          <a:p>
            <a:r>
              <a:rPr lang="de-DE" dirty="0"/>
              <a:t>Implementation </a:t>
            </a:r>
          </a:p>
          <a:p>
            <a:endParaRPr lang="de-DE" dirty="0"/>
          </a:p>
          <a:p>
            <a:r>
              <a:rPr lang="de-DE" dirty="0"/>
              <a:t>Next </a:t>
            </a:r>
            <a:r>
              <a:rPr lang="de-DE" dirty="0" err="1"/>
              <a:t>steps</a:t>
            </a:r>
            <a:endParaRPr lang="en-US" dirty="0"/>
          </a:p>
        </p:txBody>
      </p:sp>
      <p:sp>
        <p:nvSpPr>
          <p:cNvPr id="4" name="Foliennummernplatzhalter 3">
            <a:extLst>
              <a:ext uri="{FF2B5EF4-FFF2-40B4-BE49-F238E27FC236}">
                <a16:creationId xmlns:a16="http://schemas.microsoft.com/office/drawing/2014/main" id="{1640F5C7-3D86-A744-82F4-B3A01304981A}"/>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2</a:t>
            </a:fld>
            <a:endParaRPr lang="de-DE" dirty="0"/>
          </a:p>
        </p:txBody>
      </p:sp>
      <p:sp>
        <p:nvSpPr>
          <p:cNvPr id="5" name="Fußzeilenplatzhalter 4">
            <a:extLst>
              <a:ext uri="{FF2B5EF4-FFF2-40B4-BE49-F238E27FC236}">
                <a16:creationId xmlns:a16="http://schemas.microsoft.com/office/drawing/2014/main" id="{869FCF09-D8EB-F683-15B1-819A30665621}"/>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CB36410C-4DB4-2B38-7E8C-158E9020AA71}"/>
              </a:ext>
            </a:extLst>
          </p:cNvPr>
          <p:cNvSpPr>
            <a:spLocks noGrp="1"/>
          </p:cNvSpPr>
          <p:nvPr>
            <p:ph type="title"/>
          </p:nvPr>
        </p:nvSpPr>
        <p:spPr>
          <a:xfrm>
            <a:off x="311162" y="324000"/>
            <a:ext cx="8508999" cy="380810"/>
          </a:xfrm>
        </p:spPr>
        <p:txBody>
          <a:bodyPr/>
          <a:lstStyle/>
          <a:p>
            <a:r>
              <a:rPr lang="de-DE" dirty="0"/>
              <a:t>Agenda</a:t>
            </a:r>
          </a:p>
        </p:txBody>
      </p:sp>
    </p:spTree>
    <p:extLst>
      <p:ext uri="{BB962C8B-B14F-4D97-AF65-F5344CB8AC3E}">
        <p14:creationId xmlns:p14="http://schemas.microsoft.com/office/powerpoint/2010/main" val="91539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For small bulleted lists, do without bullet points and, if necessary, add an additional blank line
Only mention the essential points and split topics on different pages.</a:t>
            </a:r>
          </a:p>
          <a:p>
            <a:r>
              <a:rPr lang="de-DE" dirty="0"/>
              <a:t>Point 1</a:t>
            </a:r>
          </a:p>
          <a:p>
            <a:r>
              <a:rPr lang="de-DE" dirty="0"/>
              <a:t>Point 2</a:t>
            </a:r>
          </a:p>
          <a:p>
            <a:endParaRPr lang="de-DE" dirty="0"/>
          </a:p>
          <a:p>
            <a:r>
              <a:rPr lang="en-US" dirty="0"/>
              <a:t>If sub-items are necessary in a bulleted list, it is possible to indent with –</a:t>
            </a:r>
          </a:p>
          <a:p>
            <a:r>
              <a:rPr lang="de-DE" dirty="0"/>
              <a:t>Point 1</a:t>
            </a:r>
          </a:p>
          <a:p>
            <a:pPr lvl="2"/>
            <a:r>
              <a:rPr lang="de-DE" dirty="0" err="1"/>
              <a:t>Subpoint</a:t>
            </a:r>
            <a:r>
              <a:rPr lang="de-DE" dirty="0"/>
              <a:t> 1</a:t>
            </a:r>
          </a:p>
          <a:p>
            <a:pPr lvl="2"/>
            <a:r>
              <a:rPr lang="de-DE" dirty="0" err="1"/>
              <a:t>Subpoint</a:t>
            </a:r>
            <a:r>
              <a:rPr lang="de-DE" dirty="0"/>
              <a:t> 2</a:t>
            </a:r>
          </a:p>
          <a:p>
            <a:endParaRPr lang="de-DE" dirty="0"/>
          </a:p>
          <a:p>
            <a:r>
              <a:rPr lang="en-US" dirty="0"/>
              <a:t>For larger lists, use the default setting •</a:t>
            </a:r>
          </a:p>
          <a:p>
            <a:r>
              <a:rPr lang="de-DE" dirty="0"/>
              <a:t>Point 1</a:t>
            </a:r>
          </a:p>
          <a:p>
            <a:pPr lvl="1"/>
            <a:r>
              <a:rPr lang="de-DE" dirty="0" err="1"/>
              <a:t>Subpoint</a:t>
            </a:r>
            <a:r>
              <a:rPr lang="de-DE" dirty="0"/>
              <a:t> 2</a:t>
            </a:r>
          </a:p>
          <a:p>
            <a:pPr lvl="1">
              <a:buNone/>
            </a:pP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20</a:t>
            </a:fld>
            <a:endParaRPr lang="de-DE" dirty="0"/>
          </a:p>
        </p:txBody>
      </p:sp>
      <p:sp>
        <p:nvSpPr>
          <p:cNvPr id="5"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Enumeration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4F767957-833F-4B3A-B273-889EC5487F43}"/>
              </a:ext>
            </a:extLst>
          </p:cNvPr>
          <p:cNvSpPr>
            <a:spLocks noGrp="1"/>
          </p:cNvSpPr>
          <p:nvPr>
            <p:ph idx="14"/>
          </p:nvPr>
        </p:nvSpPr>
        <p:spPr/>
        <p:txBody>
          <a:bodyPr/>
          <a:lstStyle/>
          <a:p>
            <a:endParaRPr lang="de-DE"/>
          </a:p>
        </p:txBody>
      </p:sp>
      <p:sp>
        <p:nvSpPr>
          <p:cNvPr id="3" name="Textplatzhalter 2"/>
          <p:cNvSpPr>
            <a:spLocks noGrp="1"/>
          </p:cNvSpPr>
          <p:nvPr>
            <p:ph idx="15"/>
          </p:nvPr>
        </p:nvSpPr>
        <p:spPr/>
        <p:txBody>
          <a:bodyPr/>
          <a:lstStyle/>
          <a:p>
            <a:r>
              <a:rPr lang="en-US" dirty="0"/>
              <a:t>Description</a:t>
            </a:r>
            <a:br>
              <a:rPr lang="en-US" dirty="0"/>
            </a:br>
            <a:r>
              <a:rPr lang="en-US" dirty="0"/>
              <a:t>upper edge of the image: boundaries by text</a:t>
            </a:r>
            <a:endParaRPr lang="de-DE" dirty="0"/>
          </a:p>
        </p:txBody>
      </p:sp>
      <p:sp>
        <p:nvSpPr>
          <p:cNvPr id="5" name="Foliennummernplatzhalter 4"/>
          <p:cNvSpPr>
            <a:spLocks noGrp="1"/>
          </p:cNvSpPr>
          <p:nvPr>
            <p:ph type="sldNum" sz="quarter" idx="16"/>
          </p:nvPr>
        </p:nvSpPr>
        <p:spPr/>
        <p:txBody>
          <a:bodyPr/>
          <a:lstStyle/>
          <a:p>
            <a:fld id="{CE58CB1E-F828-4F11-99E0-327109AF9DA4}" type="slidenum">
              <a:rPr lang="de-DE" smtClean="0"/>
              <a:pPr/>
              <a:t>21</a:t>
            </a:fld>
            <a:endParaRPr lang="de-DE" dirty="0"/>
          </a:p>
        </p:txBody>
      </p:sp>
      <p:sp>
        <p:nvSpPr>
          <p:cNvPr id="10"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en-US" dirty="0"/>
              <a:t>Heading 2
Here is an introductory or descriptive continuous text and, if desired, a </a:t>
            </a:r>
            <a:r>
              <a:rPr lang="en-US" dirty="0" err="1"/>
              <a:t>lis</a:t>
            </a:r>
            <a:endParaRPr lang="en-US" dirty="0"/>
          </a:p>
          <a:p>
            <a:r>
              <a:rPr lang="en-US" dirty="0"/>
              <a:t>
Point 1
</a:t>
            </a:r>
          </a:p>
          <a:p>
            <a:r>
              <a:rPr lang="en-US" dirty="0"/>
              <a:t>Point 2
</a:t>
            </a:r>
          </a:p>
          <a:p>
            <a:r>
              <a:rPr lang="en-US" dirty="0"/>
              <a:t>Point 3
</a:t>
            </a:r>
          </a:p>
          <a:p>
            <a:r>
              <a:rPr lang="en-US" dirty="0"/>
              <a:t>Point 4</a:t>
            </a:r>
            <a:endParaRPr lang="de-DE" dirty="0"/>
          </a:p>
        </p:txBody>
      </p:sp>
      <p:sp>
        <p:nvSpPr>
          <p:cNvPr id="6" name="Inhaltsplatzhalter 5">
            <a:extLst>
              <a:ext uri="{FF2B5EF4-FFF2-40B4-BE49-F238E27FC236}">
                <a16:creationId xmlns:a16="http://schemas.microsoft.com/office/drawing/2014/main" id="{3D46C317-A472-AA42-A978-19826F9DA5BA}"/>
              </a:ext>
            </a:extLst>
          </p:cNvPr>
          <p:cNvSpPr>
            <a:spLocks noGrp="1"/>
          </p:cNvSpPr>
          <p:nvPr>
            <p:ph idx="15"/>
          </p:nvPr>
        </p:nvSpPr>
        <p:spPr/>
        <p:txBody>
          <a:bodyPr/>
          <a:lstStyle/>
          <a:p>
            <a:endParaRPr lang="de-DE"/>
          </a:p>
        </p:txBody>
      </p:sp>
      <p:sp>
        <p:nvSpPr>
          <p:cNvPr id="5" name="Foliennummernplatzhalter 4"/>
          <p:cNvSpPr>
            <a:spLocks noGrp="1"/>
          </p:cNvSpPr>
          <p:nvPr>
            <p:ph type="sldNum" sz="quarter" idx="16"/>
          </p:nvPr>
        </p:nvSpPr>
        <p:spPr/>
        <p:txBody>
          <a:bodyPr/>
          <a:lstStyle/>
          <a:p>
            <a:fld id="{CE58CB1E-F828-4F11-99E0-327109AF9DA4}" type="slidenum">
              <a:rPr lang="de-DE" smtClean="0"/>
              <a:pPr/>
              <a:t>22</a:t>
            </a:fld>
            <a:endParaRPr lang="de-DE" dirty="0"/>
          </a:p>
        </p:txBody>
      </p:sp>
      <p:sp>
        <p:nvSpPr>
          <p:cNvPr id="7"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43CBBD38-CACD-B7B3-734F-67EFC8FBD8F0}"/>
              </a:ext>
            </a:extLst>
          </p:cNvPr>
          <p:cNvSpPr>
            <a:spLocks noGrp="1"/>
          </p:cNvSpPr>
          <p:nvPr>
            <p:ph type="pic" sz="quarter" idx="17"/>
          </p:nvPr>
        </p:nvSpPr>
        <p:spPr>
          <a:xfrm>
            <a:off x="319090" y="1598400"/>
            <a:ext cx="8501071" cy="2670604"/>
          </a:xfrm>
        </p:spPr>
        <p:txBody>
          <a:bodyPr/>
          <a:lstStyle/>
          <a:p>
            <a:endParaRPr lang="de-DE"/>
          </a:p>
        </p:txBody>
      </p:sp>
      <p:sp>
        <p:nvSpPr>
          <p:cNvPr id="5" name="Foliennummernplatzhalter 4"/>
          <p:cNvSpPr>
            <a:spLocks noGrp="1"/>
          </p:cNvSpPr>
          <p:nvPr>
            <p:ph type="sldNum" sz="quarter" idx="15"/>
          </p:nvPr>
        </p:nvSpPr>
        <p:spPr>
          <a:xfrm>
            <a:off x="6774934" y="4854985"/>
            <a:ext cx="2052074" cy="273844"/>
          </a:xfrm>
        </p:spPr>
        <p:txBody>
          <a:bodyPr anchor="ctr">
            <a:normAutofit/>
          </a:bodyPr>
          <a:lstStyle/>
          <a:p>
            <a:pPr>
              <a:spcAft>
                <a:spcPts val="600"/>
              </a:spcAft>
            </a:pPr>
            <a:fld id="{CE58CB1E-F828-4F11-99E0-327109AF9DA4}" type="slidenum">
              <a:rPr lang="de-DE" smtClean="0"/>
              <a:pPr>
                <a:spcAft>
                  <a:spcPts val="600"/>
                </a:spcAft>
              </a:pPr>
              <a:t>23</a:t>
            </a:fld>
            <a:endParaRPr lang="de-DE"/>
          </a:p>
        </p:txBody>
      </p:sp>
      <p:sp>
        <p:nvSpPr>
          <p:cNvPr id="8" name="Fußzeilenplatzhalter 4"/>
          <p:cNvSpPr>
            <a:spLocks noGrp="1"/>
          </p:cNvSpPr>
          <p:nvPr>
            <p:ph type="ftr" sz="quarter" idx="16"/>
          </p:nvPr>
        </p:nvSpPr>
        <p:spPr>
          <a:xfrm>
            <a:off x="311162" y="4854985"/>
            <a:ext cx="6464280" cy="273844"/>
          </a:xfrm>
        </p:spPr>
        <p:txBody>
          <a:bodyPr anchor="ctr">
            <a:normAutofit/>
          </a:bodyPr>
          <a:lstStyle/>
          <a:p>
            <a:pPr>
              <a:spcAft>
                <a:spcPts val="600"/>
              </a:spcAft>
            </a:pPr>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a:p>
        </p:txBody>
      </p:sp>
      <p:sp>
        <p:nvSpPr>
          <p:cNvPr id="3" name="Textplatzhalter 2"/>
          <p:cNvSpPr>
            <a:spLocks noGrp="1"/>
          </p:cNvSpPr>
          <p:nvPr>
            <p:ph type="body" sz="quarter" idx="18"/>
          </p:nvPr>
        </p:nvSpPr>
        <p:spPr>
          <a:xfrm>
            <a:off x="319090" y="1080000"/>
            <a:ext cx="8508999" cy="468000"/>
          </a:xfrm>
        </p:spPr>
        <p:txBody>
          <a:bodyPr wrap="square" anchor="t">
            <a:normAutofit/>
          </a:bodyPr>
          <a:lstStyle/>
          <a:p>
            <a:pPr>
              <a:spcAft>
                <a:spcPts val="600"/>
              </a:spcAft>
            </a:pPr>
            <a:r>
              <a:rPr lang="en-US" dirty="0"/>
              <a:t>Description</a:t>
            </a:r>
            <a:br>
              <a:rPr lang="en-US" dirty="0"/>
            </a:br>
            <a:r>
              <a:rPr lang="en-US" dirty="0"/>
              <a:t>upper edge of the image: boundaries by text</a:t>
            </a:r>
            <a:endParaRPr lang="de-DE"/>
          </a:p>
        </p:txBody>
      </p:sp>
      <p:sp>
        <p:nvSpPr>
          <p:cNvPr id="4" name="Titel 3"/>
          <p:cNvSpPr>
            <a:spLocks noGrp="1"/>
          </p:cNvSpPr>
          <p:nvPr>
            <p:ph type="title"/>
          </p:nvPr>
        </p:nvSpPr>
        <p:spPr>
          <a:xfrm>
            <a:off x="311162" y="324000"/>
            <a:ext cx="8508999" cy="380810"/>
          </a:xfrm>
        </p:spPr>
        <p:txBody>
          <a:bodyPr wrap="square" anchor="t">
            <a:normAutofit/>
          </a:bodyPr>
          <a:lstStyle/>
          <a:p>
            <a:r>
              <a:rPr lang="de-DE" dirty="0"/>
              <a:t>Pictures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2D68B2FA-42C7-E28A-AA52-DCC5F04A3B1B}"/>
              </a:ext>
            </a:extLst>
          </p:cNvPr>
          <p:cNvSpPr>
            <a:spLocks noGrp="1"/>
          </p:cNvSpPr>
          <p:nvPr>
            <p:ph type="pic" sz="quarter" idx="14"/>
          </p:nvPr>
        </p:nvSpPr>
        <p:spPr/>
        <p:txBody>
          <a:bodyPr/>
          <a:lstStyle/>
          <a:p>
            <a:endParaRPr lang="de-DE"/>
          </a:p>
        </p:txBody>
      </p:sp>
      <p:sp>
        <p:nvSpPr>
          <p:cNvPr id="5" name="Foliennummernplatzhalter 4"/>
          <p:cNvSpPr>
            <a:spLocks noGrp="1"/>
          </p:cNvSpPr>
          <p:nvPr>
            <p:ph type="sldNum" sz="quarter" idx="15"/>
          </p:nvPr>
        </p:nvSpPr>
        <p:spPr/>
        <p:txBody>
          <a:bodyPr/>
          <a:lstStyle/>
          <a:p>
            <a:fld id="{CE58CB1E-F828-4F11-99E0-327109AF9DA4}" type="slidenum">
              <a:rPr lang="de-DE" smtClean="0"/>
              <a:pPr/>
              <a:t>24</a:t>
            </a:fld>
            <a:endParaRPr lang="de-DE" dirty="0"/>
          </a:p>
        </p:txBody>
      </p:sp>
      <p:sp>
        <p:nvSpPr>
          <p:cNvPr id="6" name="Fußzeilenplatzhalter 5"/>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
        <p:nvSpPr>
          <p:cNvPr id="3" name="Textplatzhalter 2"/>
          <p:cNvSpPr>
            <a:spLocks noGrp="1"/>
          </p:cNvSpPr>
          <p:nvPr>
            <p:ph type="body" sz="quarter" idx="4294967295"/>
          </p:nvPr>
        </p:nvSpPr>
        <p:spPr>
          <a:xfrm>
            <a:off x="635000" y="1079500"/>
            <a:ext cx="8509000" cy="468313"/>
          </a:xfrm>
          <a:prstGeom prst="rect">
            <a:avLst/>
          </a:prstGeom>
        </p:spPr>
        <p:txBody>
          <a:bodyPr/>
          <a:lstStyle/>
          <a:p>
            <a:r>
              <a:rPr lang="en-US" dirty="0"/>
              <a:t>Description</a:t>
            </a:r>
            <a:br>
              <a:rPr lang="en-US" dirty="0"/>
            </a:br>
            <a:r>
              <a:rPr lang="en-US" dirty="0"/>
              <a:t>upper edge of the image: boundaries by page</a:t>
            </a:r>
            <a:endParaRPr lang="de-DE"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D2AE3E2D-604C-6A5A-7B2D-129250E74A29}"/>
              </a:ext>
            </a:extLst>
          </p:cNvPr>
          <p:cNvSpPr>
            <a:spLocks noGrp="1"/>
          </p:cNvSpPr>
          <p:nvPr>
            <p:ph type="pic" sz="quarter" idx="14"/>
          </p:nvPr>
        </p:nvSpPr>
        <p:spPr/>
        <p:txBody>
          <a:bodyPr/>
          <a:lstStyle/>
          <a:p>
            <a:endParaRPr lang="de-DE"/>
          </a:p>
        </p:txBody>
      </p:sp>
      <p:sp>
        <p:nvSpPr>
          <p:cNvPr id="4" name="Foliennummernplatzhalter 3"/>
          <p:cNvSpPr>
            <a:spLocks noGrp="1"/>
          </p:cNvSpPr>
          <p:nvPr>
            <p:ph type="sldNum" sz="quarter" idx="15"/>
          </p:nvPr>
        </p:nvSpPr>
        <p:spPr/>
        <p:txBody>
          <a:bodyPr/>
          <a:lstStyle/>
          <a:p>
            <a:fld id="{CE58CB1E-F828-4F11-99E0-327109AF9DA4}" type="slidenum">
              <a:rPr lang="de-DE" smtClean="0"/>
              <a:pPr/>
              <a:t>25</a:t>
            </a:fld>
            <a:endParaRPr lang="de-DE" dirty="0"/>
          </a:p>
        </p:txBody>
      </p:sp>
      <p:sp>
        <p:nvSpPr>
          <p:cNvPr id="5" name="Fußzeilenplatzhalter 4"/>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en-US" dirty="0"/>
              <a:t>Image format filling - maximum image size</a:t>
            </a:r>
            <a:endParaRPr lang="de-DE"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5"/>
          </p:nvPr>
        </p:nvSpPr>
        <p:spPr/>
        <p:txBody>
          <a:bodyPr/>
          <a:lstStyle/>
          <a:p>
            <a:fld id="{CE58CB1E-F828-4F11-99E0-327109AF9DA4}" type="slidenum">
              <a:rPr lang="de-DE" smtClean="0"/>
              <a:pPr/>
              <a:t>26</a:t>
            </a:fld>
            <a:endParaRPr lang="de-DE" dirty="0"/>
          </a:p>
        </p:txBody>
      </p:sp>
      <p:sp>
        <p:nvSpPr>
          <p:cNvPr id="11" name="Fußzeilenplatzhalter 4"/>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7" name="Inhaltsplatzhalter 6"/>
          <p:cNvSpPr>
            <a:spLocks noGrp="1"/>
          </p:cNvSpPr>
          <p:nvPr>
            <p:ph sz="quarter" idx="18"/>
          </p:nvPr>
        </p:nvSpPr>
        <p:spPr/>
        <p:txBody>
          <a:bodyPr/>
          <a:lstStyle/>
          <a:p>
            <a:r>
              <a:rPr lang="de-DE" dirty="0"/>
              <a:t>Image </a:t>
            </a:r>
            <a:r>
              <a:rPr lang="de-DE" dirty="0" err="1"/>
              <a:t>explanation</a:t>
            </a:r>
            <a:endParaRPr lang="de-DE" dirty="0"/>
          </a:p>
        </p:txBody>
      </p:sp>
      <p:sp>
        <p:nvSpPr>
          <p:cNvPr id="6" name="Bildplatzhalter 5">
            <a:extLst>
              <a:ext uri="{FF2B5EF4-FFF2-40B4-BE49-F238E27FC236}">
                <a16:creationId xmlns:a16="http://schemas.microsoft.com/office/drawing/2014/main" id="{EBC7E12F-AF91-DA90-1993-858CCA68B873}"/>
              </a:ext>
            </a:extLst>
          </p:cNvPr>
          <p:cNvSpPr>
            <a:spLocks noGrp="1"/>
          </p:cNvSpPr>
          <p:nvPr>
            <p:ph type="pic" sz="quarter" idx="14"/>
          </p:nvPr>
        </p:nvSpPr>
        <p:spPr/>
        <p:txBody>
          <a:bodyPr/>
          <a:lstStyle/>
          <a:p>
            <a:endParaRPr lang="de-DE"/>
          </a:p>
        </p:txBody>
      </p:sp>
      <p:sp>
        <p:nvSpPr>
          <p:cNvPr id="2" name="Textplatzhalter 1"/>
          <p:cNvSpPr>
            <a:spLocks noGrp="1"/>
          </p:cNvSpPr>
          <p:nvPr>
            <p:ph type="body" sz="quarter" idx="19"/>
          </p:nvPr>
        </p:nvSpPr>
        <p:spPr>
          <a:prstGeom prst="rect">
            <a:avLst/>
          </a:prstGeom>
        </p:spPr>
        <p:txBody>
          <a:bodyPr/>
          <a:lstStyle/>
          <a:p>
            <a:r>
              <a:rPr lang="en-US" dirty="0"/>
              <a:t>Alternatively with format-filling background: 5% black
Labels can also be attached next to the pictures</a:t>
            </a:r>
            <a:endParaRPr lang="de-DE" dirty="0"/>
          </a:p>
        </p:txBody>
      </p:sp>
      <p:sp>
        <p:nvSpPr>
          <p:cNvPr id="3" name="Titel 2"/>
          <p:cNvSpPr>
            <a:spLocks noGrp="1"/>
          </p:cNvSpPr>
          <p:nvPr>
            <p:ph type="title"/>
          </p:nvPr>
        </p:nvSpPr>
        <p:spPr>
          <a:prstGeom prst="rect">
            <a:avLst/>
          </a:prstGeom>
        </p:spPr>
        <p:txBody>
          <a:bodyPr/>
          <a:lstStyle/>
          <a:p>
            <a:r>
              <a:rPr lang="de-DE" dirty="0"/>
              <a:t>Non-format </a:t>
            </a:r>
            <a:r>
              <a:rPr lang="de-DE" dirty="0" err="1"/>
              <a:t>filling</a:t>
            </a:r>
            <a:r>
              <a:rPr lang="de-DE" dirty="0"/>
              <a:t> </a:t>
            </a:r>
            <a:r>
              <a:rPr lang="de-DE" dirty="0" err="1"/>
              <a:t>images</a:t>
            </a:r>
            <a:endParaRPr lang="de-DE"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4"/>
            <p:extLst>
              <p:ext uri="{D42A27DB-BD31-4B8C-83A1-F6EECF244321}">
                <p14:modId xmlns:p14="http://schemas.microsoft.com/office/powerpoint/2010/main" val="1647587379"/>
              </p:ext>
            </p:extLst>
          </p:nvPr>
        </p:nvGraphicFramePr>
        <p:xfrm>
          <a:off x="319088" y="1079500"/>
          <a:ext cx="4181474" cy="1772280"/>
        </p:xfrm>
        <a:graphic>
          <a:graphicData uri="http://schemas.openxmlformats.org/drawingml/2006/table">
            <a:tbl>
              <a:tblPr bandRow="1">
                <a:tableStyleId>{5940675A-B579-460E-94D1-54222C63F5DA}</a:tableStyleId>
              </a:tblPr>
              <a:tblGrid>
                <a:gridCol w="1716857">
                  <a:extLst>
                    <a:ext uri="{9D8B030D-6E8A-4147-A177-3AD203B41FA5}">
                      <a16:colId xmlns:a16="http://schemas.microsoft.com/office/drawing/2014/main" val="20000"/>
                    </a:ext>
                  </a:extLst>
                </a:gridCol>
                <a:gridCol w="2464617">
                  <a:extLst>
                    <a:ext uri="{9D8B030D-6E8A-4147-A177-3AD203B41FA5}">
                      <a16:colId xmlns:a16="http://schemas.microsoft.com/office/drawing/2014/main" val="20001"/>
                    </a:ext>
                  </a:extLst>
                </a:gridCol>
              </a:tblGrid>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Distance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39 km/day (14,360 km/year)</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Ø - Velocity</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a:t>25 km/h</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Available</a:t>
                      </a:r>
                      <a:r>
                        <a:rPr lang="de-DE" sz="1200" dirty="0"/>
                        <a:t> </a:t>
                      </a:r>
                      <a:r>
                        <a:rPr lang="de-DE" sz="1200" dirty="0" err="1"/>
                        <a:t>charging</a:t>
                      </a:r>
                      <a:r>
                        <a:rPr lang="de-DE" sz="1200" dirty="0"/>
                        <a:t> time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22 h/</a:t>
                      </a:r>
                      <a:r>
                        <a:rPr lang="de-DE" sz="1200" dirty="0" err="1"/>
                        <a:t>day</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Cost</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Small car with combustion engine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Application</a:t>
                      </a:r>
                      <a:endParaRPr lang="de-DE" sz="1200" b="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City and </a:t>
                      </a:r>
                      <a:r>
                        <a:rPr lang="de-DE" sz="1200" dirty="0" err="1"/>
                        <a:t>surrounding</a:t>
                      </a:r>
                      <a:r>
                        <a:rPr lang="de-DE" sz="1200" dirty="0"/>
                        <a:t> </a:t>
                      </a:r>
                      <a:r>
                        <a:rPr lang="de-DE" sz="1200" dirty="0" err="1"/>
                        <a:t>area</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Textplatzhalter 1"/>
          <p:cNvSpPr>
            <a:spLocks noGrp="1"/>
          </p:cNvSpPr>
          <p:nvPr>
            <p:ph idx="15"/>
          </p:nvPr>
        </p:nvSpPr>
        <p:spPr/>
        <p:txBody>
          <a:bodyPr/>
          <a:lstStyle/>
          <a:p>
            <a:r>
              <a:rPr lang="en-US" dirty="0"/>
              <a:t>Table without color and no border</a:t>
            </a:r>
            <a:br>
              <a:rPr lang="en-US" dirty="0"/>
            </a:br>
            <a:r>
              <a:rPr lang="en-US" dirty="0"/>
              <a:t>inner margin left 0 cm, top e.g. 0.5 cm (for enough line spacing inside)</a:t>
            </a:r>
            <a:endParaRPr lang="de-DE" dirty="0"/>
          </a:p>
        </p:txBody>
      </p:sp>
      <p:sp>
        <p:nvSpPr>
          <p:cNvPr id="4" name="Foliennummernplatzhalter 3"/>
          <p:cNvSpPr>
            <a:spLocks noGrp="1"/>
          </p:cNvSpPr>
          <p:nvPr>
            <p:ph type="sldNum" sz="quarter" idx="16"/>
          </p:nvPr>
        </p:nvSpPr>
        <p:spPr/>
        <p:txBody>
          <a:bodyPr/>
          <a:lstStyle/>
          <a:p>
            <a:fld id="{CE58CB1E-F828-4F11-99E0-327109AF9DA4}" type="slidenum">
              <a:rPr lang="de-DE" smtClean="0"/>
              <a:pPr/>
              <a:t>27</a:t>
            </a:fld>
            <a:endParaRPr lang="de-DE" dirty="0"/>
          </a:p>
        </p:txBody>
      </p:sp>
      <p:sp>
        <p:nvSpPr>
          <p:cNvPr id="10"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Table – </a:t>
            </a:r>
            <a:r>
              <a:rPr lang="de-DE" dirty="0" err="1"/>
              <a:t>Example</a:t>
            </a:r>
            <a:r>
              <a:rPr lang="de-DE" dirty="0"/>
              <a:t>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extLst>
              <p:ext uri="{D42A27DB-BD31-4B8C-83A1-F6EECF244321}">
                <p14:modId xmlns:p14="http://schemas.microsoft.com/office/powerpoint/2010/main" val="2749157012"/>
              </p:ext>
            </p:extLst>
          </p:nvPr>
        </p:nvGraphicFramePr>
        <p:xfrm>
          <a:off x="319088" y="1600200"/>
          <a:ext cx="8508999" cy="1589400"/>
        </p:xfrm>
        <a:graphic>
          <a:graphicData uri="http://schemas.openxmlformats.org/drawingml/2006/table">
            <a:tbl>
              <a:tblPr bandRow="1">
                <a:tableStyleId>{5940675A-B579-460E-94D1-54222C63F5DA}</a:tableStyleId>
              </a:tblPr>
              <a:tblGrid>
                <a:gridCol w="3493680">
                  <a:extLst>
                    <a:ext uri="{9D8B030D-6E8A-4147-A177-3AD203B41FA5}">
                      <a16:colId xmlns:a16="http://schemas.microsoft.com/office/drawing/2014/main" val="20000"/>
                    </a:ext>
                  </a:extLst>
                </a:gridCol>
                <a:gridCol w="5015319">
                  <a:extLst>
                    <a:ext uri="{9D8B030D-6E8A-4147-A177-3AD203B41FA5}">
                      <a16:colId xmlns:a16="http://schemas.microsoft.com/office/drawing/2014/main" val="20001"/>
                    </a:ext>
                  </a:extLst>
                </a:gridCol>
              </a:tblGrid>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Stretch</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39 km/day (14,360 km/year)</a:t>
                      </a:r>
                      <a:endParaRPr lang="de-DE" sz="1200" dirty="0">
                        <a:latin typeface="+mn-lt"/>
                      </a:endParaRPr>
                    </a:p>
                  </a:txBody>
                  <a:tcPr marL="54000" marR="0" marT="135000" marB="0" anchor="ctr"/>
                </a:tc>
                <a:extLst>
                  <a:ext uri="{0D108BD9-81ED-4DB2-BD59-A6C34878D82A}">
                    <a16:rowId xmlns:a16="http://schemas.microsoft.com/office/drawing/2014/main" val="10000"/>
                  </a:ext>
                </a:extLst>
              </a:tr>
              <a:tr h="317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Ø - Speed</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25 km/h</a:t>
                      </a:r>
                      <a:endParaRPr lang="de-DE" sz="1200" dirty="0">
                        <a:latin typeface="+mn-lt"/>
                      </a:endParaRPr>
                    </a:p>
                  </a:txBody>
                  <a:tcPr marL="54000" marR="0" marT="135000" marB="0" anchor="ctr"/>
                </a:tc>
                <a:extLst>
                  <a:ext uri="{0D108BD9-81ED-4DB2-BD59-A6C34878D82A}">
                    <a16:rowId xmlns:a16="http://schemas.microsoft.com/office/drawing/2014/main" val="10001"/>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Available</a:t>
                      </a:r>
                      <a:r>
                        <a:rPr lang="de-DE" sz="1200" dirty="0"/>
                        <a:t> </a:t>
                      </a:r>
                      <a:r>
                        <a:rPr lang="de-DE" sz="1200" dirty="0" err="1"/>
                        <a:t>charging</a:t>
                      </a:r>
                      <a:r>
                        <a:rPr lang="de-DE" sz="1200" dirty="0"/>
                        <a:t> time</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22 h/</a:t>
                      </a:r>
                      <a:r>
                        <a:rPr lang="de-DE" sz="1200" dirty="0" err="1"/>
                        <a:t>day</a:t>
                      </a:r>
                      <a:endParaRPr lang="de-DE" sz="1200" dirty="0">
                        <a:latin typeface="+mn-lt"/>
                      </a:endParaRPr>
                    </a:p>
                  </a:txBody>
                  <a:tcPr marL="54000" marR="0" marT="135000" marB="0" anchor="ctr"/>
                </a:tc>
                <a:extLst>
                  <a:ext uri="{0D108BD9-81ED-4DB2-BD59-A6C34878D82A}">
                    <a16:rowId xmlns:a16="http://schemas.microsoft.com/office/drawing/2014/main" val="10002"/>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Cost</a:t>
                      </a:r>
                      <a:endParaRPr lang="de-DE" sz="1200" dirty="0">
                        <a:latin typeface="+mn-lt"/>
                      </a:endParaRPr>
                    </a:p>
                  </a:txBody>
                  <a:tcPr marL="54000" marR="0" marT="13500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Small car with combustion engine</a:t>
                      </a:r>
                      <a:endParaRPr lang="de-DE" sz="1200" dirty="0">
                        <a:latin typeface="+mn-lt"/>
                      </a:endParaRPr>
                    </a:p>
                  </a:txBody>
                  <a:tcPr marL="54000" marR="0" marT="135000" marB="0" anchor="ctr"/>
                </a:tc>
                <a:extLst>
                  <a:ext uri="{0D108BD9-81ED-4DB2-BD59-A6C34878D82A}">
                    <a16:rowId xmlns:a16="http://schemas.microsoft.com/office/drawing/2014/main" val="10003"/>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Application</a:t>
                      </a:r>
                      <a:endParaRPr lang="de-DE" sz="1200" b="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City and </a:t>
                      </a:r>
                      <a:r>
                        <a:rPr lang="de-DE" sz="1200" dirty="0" err="1"/>
                        <a:t>surrounding</a:t>
                      </a:r>
                      <a:r>
                        <a:rPr lang="de-DE" sz="1200" dirty="0"/>
                        <a:t> </a:t>
                      </a:r>
                      <a:r>
                        <a:rPr lang="de-DE" sz="1200" dirty="0" err="1"/>
                        <a:t>area</a:t>
                      </a:r>
                      <a:endParaRPr lang="de-DE" sz="1200" dirty="0">
                        <a:latin typeface="+mn-lt"/>
                      </a:endParaRPr>
                    </a:p>
                  </a:txBody>
                  <a:tcPr marL="54000" marR="0" marT="135000" marB="0" anchor="ctr"/>
                </a:tc>
                <a:extLst>
                  <a:ext uri="{0D108BD9-81ED-4DB2-BD59-A6C34878D82A}">
                    <a16:rowId xmlns:a16="http://schemas.microsoft.com/office/drawing/2014/main" val="10004"/>
                  </a:ext>
                </a:extLst>
              </a:tr>
            </a:tbl>
          </a:graphicData>
        </a:graphic>
      </p:graphicFrame>
      <p:sp>
        <p:nvSpPr>
          <p:cNvPr id="4" name="Foliennummernplatzhalter 3"/>
          <p:cNvSpPr>
            <a:spLocks noGrp="1"/>
          </p:cNvSpPr>
          <p:nvPr>
            <p:ph type="sldNum" sz="quarter" idx="11"/>
          </p:nvPr>
        </p:nvSpPr>
        <p:spPr/>
        <p:txBody>
          <a:bodyPr/>
          <a:lstStyle/>
          <a:p>
            <a:fld id="{CE58CB1E-F828-4F11-99E0-327109AF9DA4}" type="slidenum">
              <a:rPr lang="de-DE" smtClean="0"/>
              <a:pPr/>
              <a:t>28</a:t>
            </a:fld>
            <a:endParaRPr lang="de-DE" dirty="0"/>
          </a:p>
        </p:txBody>
      </p:sp>
      <p:sp>
        <p:nvSpPr>
          <p:cNvPr id="10"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extplatzhalter 1"/>
          <p:cNvSpPr>
            <a:spLocks noGrp="1"/>
          </p:cNvSpPr>
          <p:nvPr>
            <p:ph type="body" sz="quarter" idx="13"/>
          </p:nvPr>
        </p:nvSpPr>
        <p:spPr/>
        <p:txBody>
          <a:bodyPr/>
          <a:lstStyle/>
          <a:p>
            <a:r>
              <a:rPr lang="en-US" dirty="0"/>
              <a:t>Table with black border</a:t>
            </a:r>
            <a:br>
              <a:rPr lang="en-US" dirty="0"/>
            </a:br>
            <a:r>
              <a:rPr lang="en-US" dirty="0"/>
              <a:t>inner margin on the left 0.15 cm, e.g. 0.5 cm on the top (for enough line spacing inside)</a:t>
            </a:r>
            <a:endParaRPr lang="de-DE" dirty="0"/>
          </a:p>
        </p:txBody>
      </p:sp>
      <p:sp>
        <p:nvSpPr>
          <p:cNvPr id="3" name="Titel 2"/>
          <p:cNvSpPr>
            <a:spLocks noGrp="1"/>
          </p:cNvSpPr>
          <p:nvPr>
            <p:ph type="title"/>
          </p:nvPr>
        </p:nvSpPr>
        <p:spPr>
          <a:prstGeom prst="rect">
            <a:avLst/>
          </a:prstGeom>
        </p:spPr>
        <p:txBody>
          <a:bodyPr/>
          <a:lstStyle/>
          <a:p>
            <a:r>
              <a:rPr lang="de-DE" dirty="0"/>
              <a:t>Table – </a:t>
            </a:r>
            <a:r>
              <a:rPr lang="de-DE" dirty="0" err="1"/>
              <a:t>Example</a:t>
            </a:r>
            <a:r>
              <a:rPr lang="de-DE" dirty="0"/>
              <a:t>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675785669"/>
              </p:ext>
            </p:extLst>
          </p:nvPr>
        </p:nvGraphicFramePr>
        <p:xfrm>
          <a:off x="319088" y="1600200"/>
          <a:ext cx="8509000" cy="2857500"/>
        </p:xfrm>
        <a:graphic>
          <a:graphicData uri="http://schemas.openxmlformats.org/drawingml/2006/chart">
            <c:chart xmlns:c="http://schemas.openxmlformats.org/drawingml/2006/chart" xmlns:r="http://schemas.openxmlformats.org/officeDocument/2006/relationships" r:id="rId2"/>
          </a:graphicData>
        </a:graphic>
      </p:graphicFrame>
      <p:sp>
        <p:nvSpPr>
          <p:cNvPr id="5" name="Foliennummernplatzhalter 4"/>
          <p:cNvSpPr>
            <a:spLocks noGrp="1"/>
          </p:cNvSpPr>
          <p:nvPr>
            <p:ph type="sldNum" sz="quarter" idx="11"/>
          </p:nvPr>
        </p:nvSpPr>
        <p:spPr/>
        <p:txBody>
          <a:bodyPr/>
          <a:lstStyle/>
          <a:p>
            <a:fld id="{CE58CB1E-F828-4F11-99E0-327109AF9DA4}" type="slidenum">
              <a:rPr lang="de-DE" smtClean="0"/>
              <a:pPr/>
              <a:t>29</a:t>
            </a:fld>
            <a:endParaRPr lang="de-DE" dirty="0"/>
          </a:p>
        </p:txBody>
      </p:sp>
      <p:sp>
        <p:nvSpPr>
          <p:cNvPr id="9"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extplatzhalter 2"/>
          <p:cNvSpPr>
            <a:spLocks noGrp="1"/>
          </p:cNvSpPr>
          <p:nvPr>
            <p:ph type="body" sz="quarter" idx="13"/>
          </p:nvPr>
        </p:nvSpPr>
        <p:spPr/>
        <p:txBody>
          <a:bodyPr/>
          <a:lstStyle/>
          <a:p>
            <a:r>
              <a:rPr lang="en-US" dirty="0"/>
              <a:t>If possible, stay left-aligned</a:t>
            </a:r>
            <a:br>
              <a:rPr lang="en-US" dirty="0"/>
            </a:br>
            <a:r>
              <a:rPr lang="en-US" dirty="0"/>
              <a:t>Avoid unnecessary strokes and bars</a:t>
            </a:r>
            <a:endParaRPr lang="de-DE" dirty="0"/>
          </a:p>
        </p:txBody>
      </p:sp>
      <p:sp>
        <p:nvSpPr>
          <p:cNvPr id="4" name="Titel 3"/>
          <p:cNvSpPr>
            <a:spLocks noGrp="1"/>
          </p:cNvSpPr>
          <p:nvPr>
            <p:ph type="title"/>
          </p:nvPr>
        </p:nvSpPr>
        <p:spPr>
          <a:prstGeom prst="rect">
            <a:avLst/>
          </a:prstGeom>
        </p:spPr>
        <p:txBody>
          <a:bodyPr/>
          <a:lstStyle/>
          <a:p>
            <a:r>
              <a:rPr lang="de-DE" dirty="0" err="1"/>
              <a:t>Diagrams</a:t>
            </a:r>
            <a:r>
              <a:rPr lang="de-DE" dirty="0"/>
              <a:t> – </a:t>
            </a:r>
            <a:r>
              <a:rPr lang="de-DE" dirty="0" err="1"/>
              <a:t>Example</a:t>
            </a:r>
            <a:r>
              <a:rPr lang="de-DE" dirty="0"/>
              <a:t>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60327-06E5-45EF-A097-23356B91EF05}"/>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F53CDB57-56AE-1D31-BEB4-DF7559D1B9E6}"/>
              </a:ext>
            </a:extLst>
          </p:cNvPr>
          <p:cNvSpPr>
            <a:spLocks noGrp="1"/>
          </p:cNvSpPr>
          <p:nvPr>
            <p:ph idx="14"/>
          </p:nvPr>
        </p:nvSpPr>
        <p:spPr/>
        <p:txBody>
          <a:bodyPr/>
          <a:lstStyle/>
          <a:p>
            <a:pPr marL="285750" indent="-285750">
              <a:buFont typeface="Arial" panose="020B0604020202020204" pitchFamily="34" charset="0"/>
              <a:buChar char="•"/>
            </a:pPr>
            <a:r>
              <a:rPr lang="en-GB" dirty="0"/>
              <a:t>Given the surface and curves (human input) on that surface…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will generate a continuous tangent vector field, an orientation field from the curves…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 to fill that surface according to the orientation field with extrusions…</a:t>
            </a:r>
          </a:p>
          <a:p>
            <a:endParaRPr lang="en-GB" dirty="0"/>
          </a:p>
          <a:p>
            <a:pPr marL="285750" indent="-285750">
              <a:buFont typeface="Arial" panose="020B0604020202020204" pitchFamily="34" charset="0"/>
              <a:buChar char="•"/>
            </a:pPr>
            <a:r>
              <a:rPr lang="en-GB" dirty="0"/>
              <a:t>… while making it additively manufacturable with mobile robotic 3d printing.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de-DE" dirty="0"/>
          </a:p>
        </p:txBody>
      </p:sp>
      <p:sp>
        <p:nvSpPr>
          <p:cNvPr id="4" name="Foliennummernplatzhalter 3">
            <a:extLst>
              <a:ext uri="{FF2B5EF4-FFF2-40B4-BE49-F238E27FC236}">
                <a16:creationId xmlns:a16="http://schemas.microsoft.com/office/drawing/2014/main" id="{EF07E87C-5A55-1B05-11A0-0F7CD8AA6F11}"/>
              </a:ext>
            </a:extLst>
          </p:cNvPr>
          <p:cNvSpPr>
            <a:spLocks noGrp="1"/>
          </p:cNvSpPr>
          <p:nvPr>
            <p:ph type="sldNum" sz="quarter" idx="16"/>
          </p:nvPr>
        </p:nvSpPr>
        <p:spPr/>
        <p:txBody>
          <a:bodyPr/>
          <a:lstStyle/>
          <a:p>
            <a:fld id="{CE58CB1E-F828-4F11-99E0-327109AF9DA4}" type="slidenum">
              <a:rPr lang="de-DE" smtClean="0"/>
              <a:pPr/>
              <a:t>3</a:t>
            </a:fld>
            <a:endParaRPr lang="de-DE" dirty="0"/>
          </a:p>
        </p:txBody>
      </p:sp>
      <p:sp>
        <p:nvSpPr>
          <p:cNvPr id="7" name="Fußzeilenplatzhalter 4">
            <a:extLst>
              <a:ext uri="{FF2B5EF4-FFF2-40B4-BE49-F238E27FC236}">
                <a16:creationId xmlns:a16="http://schemas.microsoft.com/office/drawing/2014/main" id="{032EFB79-3B23-A8C3-5714-70D271898B97}"/>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86137588-1530-CED6-28A0-C940AB072891}"/>
              </a:ext>
            </a:extLst>
          </p:cNvPr>
          <p:cNvSpPr>
            <a:spLocks noGrp="1"/>
          </p:cNvSpPr>
          <p:nvPr>
            <p:ph type="title"/>
          </p:nvPr>
        </p:nvSpPr>
        <p:spPr/>
        <p:txBody>
          <a:bodyPr/>
          <a:lstStyle/>
          <a:p>
            <a:r>
              <a:rPr lang="en-US" dirty="0"/>
              <a:t>Objective</a:t>
            </a:r>
            <a:endParaRPr lang="de-DE" dirty="0"/>
          </a:p>
        </p:txBody>
      </p:sp>
      <p:pic>
        <p:nvPicPr>
          <p:cNvPr id="16" name="Picture Placeholder 15" descr="A person standing next to a large funnel&#10;&#10;AI-generated content may be incorrect.">
            <a:extLst>
              <a:ext uri="{FF2B5EF4-FFF2-40B4-BE49-F238E27FC236}">
                <a16:creationId xmlns:a16="http://schemas.microsoft.com/office/drawing/2014/main" id="{EBB3C1E3-D7E8-12A2-6C39-4EEDACDAD7B5}"/>
              </a:ext>
            </a:extLst>
          </p:cNvPr>
          <p:cNvPicPr>
            <a:picLocks noGrp="1" noChangeAspect="1"/>
          </p:cNvPicPr>
          <p:nvPr>
            <p:ph idx="15"/>
          </p:nvPr>
        </p:nvPicPr>
        <p:blipFill>
          <a:blip r:embed="rId2"/>
          <a:stretch/>
        </p:blipFill>
        <p:spPr>
          <a:xfrm>
            <a:off x="4746414" y="791465"/>
            <a:ext cx="2153389" cy="1172726"/>
          </a:xfrm>
        </p:spPr>
      </p:pic>
      <p:pic>
        <p:nvPicPr>
          <p:cNvPr id="6" name="Picture 5">
            <a:extLst>
              <a:ext uri="{FF2B5EF4-FFF2-40B4-BE49-F238E27FC236}">
                <a16:creationId xmlns:a16="http://schemas.microsoft.com/office/drawing/2014/main" id="{E7209A3E-16D5-7C05-31FA-D1E8ECAFDD11}"/>
              </a:ext>
            </a:extLst>
          </p:cNvPr>
          <p:cNvPicPr>
            <a:picLocks noChangeAspect="1"/>
          </p:cNvPicPr>
          <p:nvPr/>
        </p:nvPicPr>
        <p:blipFill>
          <a:blip r:embed="rId3"/>
          <a:stretch>
            <a:fillRect/>
          </a:stretch>
        </p:blipFill>
        <p:spPr>
          <a:xfrm>
            <a:off x="6179577" y="1595674"/>
            <a:ext cx="2153387" cy="1172726"/>
          </a:xfrm>
          <a:prstGeom prst="rect">
            <a:avLst/>
          </a:prstGeom>
        </p:spPr>
      </p:pic>
      <p:sp>
        <p:nvSpPr>
          <p:cNvPr id="18" name="Action Button: Help 17">
            <a:hlinkClick r:id="" action="ppaction://noaction" highlightClick="1"/>
            <a:extLst>
              <a:ext uri="{FF2B5EF4-FFF2-40B4-BE49-F238E27FC236}">
                <a16:creationId xmlns:a16="http://schemas.microsoft.com/office/drawing/2014/main" id="{F9A577CB-AE47-B002-C7DB-D193DCD26B0A}"/>
              </a:ext>
            </a:extLst>
          </p:cNvPr>
          <p:cNvSpPr/>
          <p:nvPr/>
        </p:nvSpPr>
        <p:spPr>
          <a:xfrm>
            <a:off x="4646507" y="2373164"/>
            <a:ext cx="2150880" cy="964158"/>
          </a:xfrm>
          <a:prstGeom prst="actionButtonHelp">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GB" dirty="0"/>
              <a:t>  </a:t>
            </a:r>
            <a:endParaRPr lang="en-DE" dirty="0"/>
          </a:p>
        </p:txBody>
      </p:sp>
      <p:pic>
        <p:nvPicPr>
          <p:cNvPr id="21" name="Picture 20">
            <a:extLst>
              <a:ext uri="{FF2B5EF4-FFF2-40B4-BE49-F238E27FC236}">
                <a16:creationId xmlns:a16="http://schemas.microsoft.com/office/drawing/2014/main" id="{B3A30D4F-EDDB-3811-7DCE-315605A86E01}"/>
              </a:ext>
            </a:extLst>
          </p:cNvPr>
          <p:cNvPicPr>
            <a:picLocks noChangeAspect="1"/>
          </p:cNvPicPr>
          <p:nvPr/>
        </p:nvPicPr>
        <p:blipFill>
          <a:blip r:embed="rId4"/>
          <a:stretch>
            <a:fillRect/>
          </a:stretch>
        </p:blipFill>
        <p:spPr>
          <a:xfrm>
            <a:off x="4984760" y="3647359"/>
            <a:ext cx="3000999" cy="1008533"/>
          </a:xfrm>
          <a:prstGeom prst="rect">
            <a:avLst/>
          </a:prstGeom>
        </p:spPr>
      </p:pic>
      <p:sp>
        <p:nvSpPr>
          <p:cNvPr id="22" name="Inhaltsplatzhalter 1">
            <a:extLst>
              <a:ext uri="{FF2B5EF4-FFF2-40B4-BE49-F238E27FC236}">
                <a16:creationId xmlns:a16="http://schemas.microsoft.com/office/drawing/2014/main" id="{3368BB15-61B3-F443-FB73-2D8F7A1D87E7}"/>
              </a:ext>
            </a:extLst>
          </p:cNvPr>
          <p:cNvSpPr txBox="1">
            <a:spLocks/>
          </p:cNvSpPr>
          <p:nvPr/>
        </p:nvSpPr>
        <p:spPr>
          <a:xfrm>
            <a:off x="6150176" y="4682578"/>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Tree>
    <p:extLst>
      <p:ext uri="{BB962C8B-B14F-4D97-AF65-F5344CB8AC3E}">
        <p14:creationId xmlns:p14="http://schemas.microsoft.com/office/powerpoint/2010/main" val="3050957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2562753742"/>
              </p:ext>
            </p:extLst>
          </p:nvPr>
        </p:nvGraphicFramePr>
        <p:xfrm>
          <a:off x="319088" y="1079500"/>
          <a:ext cx="8509000" cy="3376613"/>
        </p:xfrm>
        <a:graphic>
          <a:graphicData uri="http://schemas.openxmlformats.org/drawingml/2006/chart">
            <c:chart xmlns:c="http://schemas.openxmlformats.org/drawingml/2006/chart" xmlns:r="http://schemas.openxmlformats.org/officeDocument/2006/relationships" r:id="rId3"/>
          </a:graphicData>
        </a:graphic>
      </p:graphicFrame>
      <p:sp>
        <p:nvSpPr>
          <p:cNvPr id="4" name="Foliennummernplatzhalter 3"/>
          <p:cNvSpPr>
            <a:spLocks noGrp="1"/>
          </p:cNvSpPr>
          <p:nvPr>
            <p:ph type="sldNum" sz="quarter" idx="11"/>
          </p:nvPr>
        </p:nvSpPr>
        <p:spPr/>
        <p:txBody>
          <a:bodyPr/>
          <a:lstStyle/>
          <a:p>
            <a:fld id="{CE58CB1E-F828-4F11-99E0-327109AF9DA4}" type="slidenum">
              <a:rPr lang="de-DE" smtClean="0"/>
              <a:pPr/>
              <a:t>30</a:t>
            </a:fld>
            <a:endParaRPr lang="de-DE" dirty="0"/>
          </a:p>
        </p:txBody>
      </p:sp>
      <p:sp>
        <p:nvSpPr>
          <p:cNvPr id="7"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err="1"/>
              <a:t>Diagrams</a:t>
            </a: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6A3C-313A-7BFB-D0FB-3B7FCE7CB8B6}"/>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27DD20-AA6D-381D-2CCE-F6797E3E922E}"/>
              </a:ext>
            </a:extLst>
          </p:cNvPr>
          <p:cNvSpPr>
            <a:spLocks noGrp="1"/>
          </p:cNvSpPr>
          <p:nvPr>
            <p:ph idx="14"/>
          </p:nvPr>
        </p:nvSpPr>
        <p:spPr/>
        <p:txBody>
          <a:bodyPr/>
          <a:lstStyle/>
          <a:p>
            <a:r>
              <a:rPr lang="de-DE" dirty="0" err="1"/>
              <a:t>Physical</a:t>
            </a:r>
            <a:r>
              <a:rPr lang="de-DE" dirty="0"/>
              <a:t> </a:t>
            </a:r>
            <a:r>
              <a:rPr lang="de-DE" dirty="0" err="1"/>
              <a:t>requirements</a:t>
            </a:r>
            <a:r>
              <a:rPr lang="de-DE" dirty="0"/>
              <a:t>:</a:t>
            </a:r>
          </a:p>
          <a:p>
            <a:endParaRPr lang="de-DE" dirty="0"/>
          </a:p>
          <a:p>
            <a:pPr marL="285750" indent="-285750">
              <a:buFont typeface="Arial" panose="020B0604020202020204" pitchFamily="34" charset="0"/>
              <a:buChar char="•"/>
            </a:pPr>
            <a:r>
              <a:rPr lang="de-DE" dirty="0"/>
              <a:t>Cover </a:t>
            </a:r>
            <a:r>
              <a:rPr lang="de-DE" dirty="0" err="1"/>
              <a:t>of</a:t>
            </a:r>
            <a:r>
              <a:rPr lang="de-DE" dirty="0"/>
              <a:t> </a:t>
            </a:r>
            <a:r>
              <a:rPr lang="de-DE" dirty="0" err="1"/>
              <a:t>entire</a:t>
            </a:r>
            <a:r>
              <a:rPr lang="de-DE" dirty="0"/>
              <a:t> </a:t>
            </a:r>
            <a:r>
              <a:rPr lang="de-DE" dirty="0" err="1"/>
              <a:t>surface</a:t>
            </a:r>
            <a:r>
              <a:rPr lang="de-DE" dirty="0"/>
              <a:t> </a:t>
            </a:r>
            <a:r>
              <a:rPr lang="de-DE" dirty="0" err="1"/>
              <a:t>to</a:t>
            </a:r>
            <a:r>
              <a:rPr lang="de-DE" dirty="0"/>
              <a:t> </a:t>
            </a:r>
            <a:r>
              <a:rPr lang="de-DE" dirty="0" err="1"/>
              <a:t>increase</a:t>
            </a:r>
            <a:r>
              <a:rPr lang="de-DE" dirty="0"/>
              <a:t> </a:t>
            </a:r>
            <a:r>
              <a:rPr lang="de-DE" dirty="0" err="1"/>
              <a:t>durability</a:t>
            </a:r>
            <a:r>
              <a:rPr lang="de-DE" dirty="0"/>
              <a:t> </a:t>
            </a:r>
            <a:r>
              <a:rPr lang="de-DE" dirty="0" err="1"/>
              <a:t>of</a:t>
            </a:r>
            <a:r>
              <a:rPr lang="de-DE" dirty="0"/>
              <a:t> </a:t>
            </a:r>
            <a:r>
              <a:rPr lang="de-DE" dirty="0" err="1"/>
              <a:t>surface</a:t>
            </a:r>
            <a:r>
              <a:rPr lang="de-DE" dirty="0"/>
              <a:t> finish</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Avoid</a:t>
            </a:r>
            <a:r>
              <a:rPr lang="de-DE" dirty="0"/>
              <a:t> </a:t>
            </a:r>
            <a:r>
              <a:rPr lang="de-DE" dirty="0" err="1"/>
              <a:t>self</a:t>
            </a:r>
            <a:r>
              <a:rPr lang="de-DE" dirty="0"/>
              <a:t> </a:t>
            </a:r>
            <a:r>
              <a:rPr lang="de-DE" dirty="0" err="1"/>
              <a:t>intersection</a:t>
            </a:r>
            <a:r>
              <a:rPr lang="de-DE" dirty="0"/>
              <a:t> </a:t>
            </a:r>
            <a:r>
              <a:rPr lang="de-DE" dirty="0" err="1"/>
              <a:t>to</a:t>
            </a:r>
            <a:r>
              <a:rPr lang="de-DE" dirty="0"/>
              <a:t> </a:t>
            </a:r>
            <a:r>
              <a:rPr lang="de-DE" dirty="0" err="1"/>
              <a:t>increase</a:t>
            </a:r>
            <a:r>
              <a:rPr lang="de-DE" dirty="0"/>
              <a:t> </a:t>
            </a:r>
            <a:r>
              <a:rPr lang="de-DE" dirty="0" err="1"/>
              <a:t>adhesion</a:t>
            </a:r>
            <a:r>
              <a:rPr lang="de-DE" dirty="0"/>
              <a:t> and </a:t>
            </a:r>
            <a:r>
              <a:rPr lang="de-DE" dirty="0" err="1"/>
              <a:t>ressource</a:t>
            </a:r>
            <a:r>
              <a:rPr lang="de-DE" dirty="0"/>
              <a:t> </a:t>
            </a:r>
            <a:r>
              <a:rPr lang="de-DE" dirty="0" err="1"/>
              <a:t>efficiency</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a:p>
            <a:endParaRPr lang="de-DE" dirty="0"/>
          </a:p>
          <a:p>
            <a:pPr marL="285750" indent="-285750">
              <a:buFont typeface="Arial" panose="020B0604020202020204" pitchFamily="34" charset="0"/>
              <a:buChar char="•"/>
            </a:pPr>
            <a:endParaRPr lang="de-DE" dirty="0"/>
          </a:p>
        </p:txBody>
      </p:sp>
      <p:sp>
        <p:nvSpPr>
          <p:cNvPr id="6" name="Picture Placeholder 5">
            <a:extLst>
              <a:ext uri="{FF2B5EF4-FFF2-40B4-BE49-F238E27FC236}">
                <a16:creationId xmlns:a16="http://schemas.microsoft.com/office/drawing/2014/main" id="{3A0ECCA1-8CB5-FC1D-B466-4AF8C4B1FE03}"/>
              </a:ext>
            </a:extLst>
          </p:cNvPr>
          <p:cNvSpPr>
            <a:spLocks noGrp="1"/>
          </p:cNvSpPr>
          <p:nvPr>
            <p:ph idx="15"/>
          </p:nvPr>
        </p:nvSpPr>
        <p:spPr/>
        <p:txBody>
          <a:bodyPr/>
          <a:lstStyle/>
          <a:p>
            <a:r>
              <a:rPr lang="de-DE" dirty="0"/>
              <a:t>Additive </a:t>
            </a:r>
            <a:r>
              <a:rPr lang="de-DE" dirty="0" err="1"/>
              <a:t>manufacturing</a:t>
            </a:r>
            <a:r>
              <a:rPr lang="de-DE" dirty="0"/>
              <a:t> </a:t>
            </a:r>
            <a:r>
              <a:rPr lang="de-DE" dirty="0" err="1"/>
              <a:t>requirements</a:t>
            </a:r>
            <a:r>
              <a:rPr lang="de-DE" dirty="0"/>
              <a:t>:</a:t>
            </a:r>
          </a:p>
          <a:p>
            <a:endParaRPr lang="de-DE" dirty="0"/>
          </a:p>
          <a:p>
            <a:pPr marL="285750" indent="-285750">
              <a:buFont typeface="Arial" panose="020B0604020202020204" pitchFamily="34" charset="0"/>
              <a:buChar char="•"/>
            </a:pPr>
            <a:r>
              <a:rPr lang="de-DE" dirty="0" err="1"/>
              <a:t>Stationary</a:t>
            </a:r>
            <a:r>
              <a:rPr lang="de-DE" dirty="0"/>
              <a:t> </a:t>
            </a:r>
            <a:r>
              <a:rPr lang="de-DE" dirty="0" err="1"/>
              <a:t>printing</a:t>
            </a:r>
            <a:r>
              <a:rPr lang="de-DE" dirty="0"/>
              <a:t> </a:t>
            </a:r>
            <a:r>
              <a:rPr lang="de-DE" dirty="0" err="1"/>
              <a:t>imposes</a:t>
            </a:r>
            <a:r>
              <a:rPr lang="de-DE" dirty="0"/>
              <a:t> </a:t>
            </a:r>
            <a:r>
              <a:rPr lang="de-DE" dirty="0" err="1"/>
              <a:t>restricted</a:t>
            </a:r>
            <a:r>
              <a:rPr lang="de-DE" dirty="0"/>
              <a:t> </a:t>
            </a:r>
            <a:r>
              <a:rPr lang="de-DE" dirty="0" err="1"/>
              <a:t>working</a:t>
            </a:r>
            <a:r>
              <a:rPr lang="de-DE" dirty="0"/>
              <a:t> </a:t>
            </a:r>
            <a:r>
              <a:rPr lang="de-DE" dirty="0" err="1"/>
              <a:t>area</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t>
            </a:r>
            <a:r>
              <a:rPr lang="de-DE" dirty="0" err="1"/>
              <a:t>Wet</a:t>
            </a:r>
            <a:r>
              <a:rPr lang="de-DE" dirty="0"/>
              <a:t>-on-</a:t>
            </a:r>
            <a:r>
              <a:rPr lang="de-DE" dirty="0" err="1"/>
              <a:t>Wet</a:t>
            </a:r>
            <a:r>
              <a:rPr lang="de-DE" dirty="0"/>
              <a:t>“ </a:t>
            </a:r>
            <a:r>
              <a:rPr lang="de-DE" dirty="0" err="1"/>
              <a:t>application</a:t>
            </a:r>
            <a:r>
              <a:rPr lang="de-DE" dirty="0"/>
              <a:t> </a:t>
            </a:r>
            <a:r>
              <a:rPr lang="de-DE" dirty="0" err="1"/>
              <a:t>of</a:t>
            </a:r>
            <a:r>
              <a:rPr lang="de-DE" dirty="0"/>
              <a:t> </a:t>
            </a:r>
            <a:r>
              <a:rPr lang="de-DE" dirty="0" err="1"/>
              <a:t>hydraulic</a:t>
            </a:r>
            <a:r>
              <a:rPr lang="de-DE" dirty="0"/>
              <a:t> </a:t>
            </a:r>
            <a:r>
              <a:rPr lang="de-DE" dirty="0" err="1"/>
              <a:t>cements</a:t>
            </a:r>
            <a:r>
              <a:rPr lang="de-DE" dirty="0"/>
              <a:t> </a:t>
            </a:r>
            <a:r>
              <a:rPr lang="de-DE" dirty="0" err="1"/>
              <a:t>requires</a:t>
            </a:r>
            <a:r>
              <a:rPr lang="de-DE" dirty="0"/>
              <a:t> time </a:t>
            </a:r>
            <a:r>
              <a:rPr lang="de-DE" dirty="0" err="1"/>
              <a:t>efficiency</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In </a:t>
            </a:r>
            <a:r>
              <a:rPr lang="de-DE" dirty="0" err="1"/>
              <a:t>some</a:t>
            </a:r>
            <a:r>
              <a:rPr lang="de-DE" dirty="0"/>
              <a:t> </a:t>
            </a:r>
            <a:r>
              <a:rPr lang="de-DE" dirty="0" err="1"/>
              <a:t>setups</a:t>
            </a:r>
            <a:r>
              <a:rPr lang="de-DE" dirty="0"/>
              <a:t>: </a:t>
            </a:r>
            <a:r>
              <a:rPr lang="de-DE" dirty="0" err="1"/>
              <a:t>only</a:t>
            </a:r>
            <a:r>
              <a:rPr lang="de-DE" dirty="0"/>
              <a:t> </a:t>
            </a:r>
            <a:r>
              <a:rPr lang="de-DE" dirty="0" err="1"/>
              <a:t>continouus</a:t>
            </a:r>
            <a:r>
              <a:rPr lang="de-DE" dirty="0"/>
              <a:t> </a:t>
            </a:r>
            <a:r>
              <a:rPr lang="de-DE" dirty="0" err="1"/>
              <a:t>printing</a:t>
            </a:r>
            <a:r>
              <a:rPr lang="de-DE" dirty="0"/>
              <a:t> </a:t>
            </a:r>
            <a:r>
              <a:rPr lang="de-DE" dirty="0" err="1"/>
              <a:t>is</a:t>
            </a:r>
            <a:r>
              <a:rPr lang="de-DE" dirty="0"/>
              <a:t> possible</a:t>
            </a:r>
          </a:p>
          <a:p>
            <a:endParaRPr lang="en-DE" dirty="0"/>
          </a:p>
        </p:txBody>
      </p:sp>
      <p:sp>
        <p:nvSpPr>
          <p:cNvPr id="4" name="Foliennummernplatzhalter 3">
            <a:extLst>
              <a:ext uri="{FF2B5EF4-FFF2-40B4-BE49-F238E27FC236}">
                <a16:creationId xmlns:a16="http://schemas.microsoft.com/office/drawing/2014/main" id="{87061186-708C-F11F-283A-B8B1F74AD3D2}"/>
              </a:ext>
            </a:extLst>
          </p:cNvPr>
          <p:cNvSpPr>
            <a:spLocks noGrp="1"/>
          </p:cNvSpPr>
          <p:nvPr>
            <p:ph type="sldNum" sz="quarter" idx="16"/>
          </p:nvPr>
        </p:nvSpPr>
        <p:spPr/>
        <p:txBody>
          <a:bodyPr/>
          <a:lstStyle/>
          <a:p>
            <a:fld id="{CE58CB1E-F828-4F11-99E0-327109AF9DA4}" type="slidenum">
              <a:rPr lang="de-DE" smtClean="0"/>
              <a:pPr/>
              <a:t>4</a:t>
            </a:fld>
            <a:endParaRPr lang="de-DE" dirty="0"/>
          </a:p>
        </p:txBody>
      </p:sp>
      <p:sp>
        <p:nvSpPr>
          <p:cNvPr id="7" name="Fußzeilenplatzhalter 4">
            <a:extLst>
              <a:ext uri="{FF2B5EF4-FFF2-40B4-BE49-F238E27FC236}">
                <a16:creationId xmlns:a16="http://schemas.microsoft.com/office/drawing/2014/main" id="{994B5143-5271-36E2-433B-F096B5171F67}"/>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79297D0A-38EB-2D05-6BF8-4D61D31BB962}"/>
              </a:ext>
            </a:extLst>
          </p:cNvPr>
          <p:cNvSpPr>
            <a:spLocks noGrp="1"/>
          </p:cNvSpPr>
          <p:nvPr>
            <p:ph type="title"/>
          </p:nvPr>
        </p:nvSpPr>
        <p:spPr/>
        <p:txBody>
          <a:bodyPr/>
          <a:lstStyle/>
          <a:p>
            <a:r>
              <a:rPr lang="en-US" dirty="0"/>
              <a:t>Objective</a:t>
            </a:r>
            <a:endParaRPr lang="de-DE" dirty="0"/>
          </a:p>
        </p:txBody>
      </p:sp>
      <p:sp>
        <p:nvSpPr>
          <p:cNvPr id="5" name="Text Placeholder 7">
            <a:extLst>
              <a:ext uri="{FF2B5EF4-FFF2-40B4-BE49-F238E27FC236}">
                <a16:creationId xmlns:a16="http://schemas.microsoft.com/office/drawing/2014/main" id="{27F8E33B-DDCD-DD84-3205-767612103F8F}"/>
              </a:ext>
            </a:extLst>
          </p:cNvPr>
          <p:cNvSpPr txBox="1">
            <a:spLocks/>
          </p:cNvSpPr>
          <p:nvPr/>
        </p:nvSpPr>
        <p:spPr>
          <a:xfrm>
            <a:off x="311162" y="4187893"/>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DE" dirty="0"/>
          </a:p>
        </p:txBody>
      </p:sp>
      <p:pic>
        <p:nvPicPr>
          <p:cNvPr id="10" name="Picture 9">
            <a:extLst>
              <a:ext uri="{FF2B5EF4-FFF2-40B4-BE49-F238E27FC236}">
                <a16:creationId xmlns:a16="http://schemas.microsoft.com/office/drawing/2014/main" id="{706801DA-2CB3-C61E-98D3-E4A79D3F7AD2}"/>
              </a:ext>
            </a:extLst>
          </p:cNvPr>
          <p:cNvPicPr>
            <a:picLocks noChangeAspect="1"/>
          </p:cNvPicPr>
          <p:nvPr/>
        </p:nvPicPr>
        <p:blipFill>
          <a:blip r:embed="rId3"/>
          <a:stretch>
            <a:fillRect/>
          </a:stretch>
        </p:blipFill>
        <p:spPr>
          <a:xfrm>
            <a:off x="4751071" y="3546147"/>
            <a:ext cx="2777489" cy="1063257"/>
          </a:xfrm>
          <a:prstGeom prst="rect">
            <a:avLst/>
          </a:prstGeom>
        </p:spPr>
      </p:pic>
      <p:pic>
        <p:nvPicPr>
          <p:cNvPr id="14" name="Picture 13">
            <a:extLst>
              <a:ext uri="{FF2B5EF4-FFF2-40B4-BE49-F238E27FC236}">
                <a16:creationId xmlns:a16="http://schemas.microsoft.com/office/drawing/2014/main" id="{9A5C0458-08B6-7A75-E04F-A8D4A04D9C7E}"/>
              </a:ext>
            </a:extLst>
          </p:cNvPr>
          <p:cNvPicPr>
            <a:picLocks noChangeAspect="1"/>
          </p:cNvPicPr>
          <p:nvPr/>
        </p:nvPicPr>
        <p:blipFill>
          <a:blip r:embed="rId4"/>
          <a:stretch>
            <a:fillRect/>
          </a:stretch>
        </p:blipFill>
        <p:spPr>
          <a:xfrm>
            <a:off x="617220" y="3298154"/>
            <a:ext cx="2674620" cy="1219784"/>
          </a:xfrm>
          <a:prstGeom prst="rect">
            <a:avLst/>
          </a:prstGeom>
        </p:spPr>
      </p:pic>
      <p:sp>
        <p:nvSpPr>
          <p:cNvPr id="15" name="Inhaltsplatzhalter 1">
            <a:extLst>
              <a:ext uri="{FF2B5EF4-FFF2-40B4-BE49-F238E27FC236}">
                <a16:creationId xmlns:a16="http://schemas.microsoft.com/office/drawing/2014/main" id="{7BD81176-433E-7198-A78C-B5F0647BDFD0}"/>
              </a:ext>
            </a:extLst>
          </p:cNvPr>
          <p:cNvSpPr txBox="1">
            <a:spLocks/>
          </p:cNvSpPr>
          <p:nvPr/>
        </p:nvSpPr>
        <p:spPr>
          <a:xfrm>
            <a:off x="5752611" y="4682578"/>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
        <p:nvSpPr>
          <p:cNvPr id="16" name="Inhaltsplatzhalter 1">
            <a:extLst>
              <a:ext uri="{FF2B5EF4-FFF2-40B4-BE49-F238E27FC236}">
                <a16:creationId xmlns:a16="http://schemas.microsoft.com/office/drawing/2014/main" id="{A204D9DA-0543-F86F-55A0-9887538EDE10}"/>
              </a:ext>
            </a:extLst>
          </p:cNvPr>
          <p:cNvSpPr txBox="1">
            <a:spLocks/>
          </p:cNvSpPr>
          <p:nvPr/>
        </p:nvSpPr>
        <p:spPr>
          <a:xfrm>
            <a:off x="1563545" y="4655892"/>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Tree>
    <p:extLst>
      <p:ext uri="{BB962C8B-B14F-4D97-AF65-F5344CB8AC3E}">
        <p14:creationId xmlns:p14="http://schemas.microsoft.com/office/powerpoint/2010/main" val="336262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21E-F32E-0089-8A63-6CA8D9C7D846}"/>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597A48EA-0499-5D9D-B776-133E5DDB4FCC}"/>
              </a:ext>
            </a:extLst>
          </p:cNvPr>
          <p:cNvSpPr>
            <a:spLocks noGrp="1"/>
          </p:cNvSpPr>
          <p:nvPr>
            <p:ph type="sldNum" sz="quarter" idx="16"/>
          </p:nvPr>
        </p:nvSpPr>
        <p:spPr/>
        <p:txBody>
          <a:bodyPr/>
          <a:lstStyle/>
          <a:p>
            <a:fld id="{CE58CB1E-F828-4F11-99E0-327109AF9DA4}" type="slidenum">
              <a:rPr lang="de-DE" smtClean="0"/>
              <a:pPr/>
              <a:t>5</a:t>
            </a:fld>
            <a:endParaRPr lang="de-DE" dirty="0"/>
          </a:p>
        </p:txBody>
      </p:sp>
      <p:sp>
        <p:nvSpPr>
          <p:cNvPr id="7" name="Fußzeilenplatzhalter 4">
            <a:extLst>
              <a:ext uri="{FF2B5EF4-FFF2-40B4-BE49-F238E27FC236}">
                <a16:creationId xmlns:a16="http://schemas.microsoft.com/office/drawing/2014/main" id="{3CDC8CE2-EC81-BAFE-86FA-E7BF33B0AEA0}"/>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7EDA1FD9-4DD7-E08E-C68D-BF1B9A356E11}"/>
              </a:ext>
            </a:extLst>
          </p:cNvPr>
          <p:cNvSpPr>
            <a:spLocks noGrp="1"/>
          </p:cNvSpPr>
          <p:nvPr>
            <p:ph type="title"/>
          </p:nvPr>
        </p:nvSpPr>
        <p:spPr/>
        <p:txBody>
          <a:bodyPr/>
          <a:lstStyle/>
          <a:p>
            <a:r>
              <a:rPr lang="en-US" dirty="0"/>
              <a:t>Objective</a:t>
            </a:r>
            <a:endParaRPr lang="de-DE" dirty="0"/>
          </a:p>
        </p:txBody>
      </p:sp>
      <p:sp>
        <p:nvSpPr>
          <p:cNvPr id="9" name="Content Placeholder 8">
            <a:extLst>
              <a:ext uri="{FF2B5EF4-FFF2-40B4-BE49-F238E27FC236}">
                <a16:creationId xmlns:a16="http://schemas.microsoft.com/office/drawing/2014/main" id="{9A219E75-5AB9-5D0F-5FEA-90093316055C}"/>
              </a:ext>
            </a:extLst>
          </p:cNvPr>
          <p:cNvSpPr>
            <a:spLocks noGrp="1"/>
          </p:cNvSpPr>
          <p:nvPr>
            <p:ph idx="14"/>
          </p:nvPr>
        </p:nvSpPr>
        <p:spPr>
          <a:xfrm>
            <a:off x="319090" y="1080000"/>
            <a:ext cx="8507917" cy="3376800"/>
          </a:xfrm>
        </p:spPr>
        <p:txBody>
          <a:bodyPr/>
          <a:lstStyle/>
          <a:p>
            <a:pPr algn="ctr"/>
            <a:endParaRPr lang="en-GB" dirty="0"/>
          </a:p>
          <a:p>
            <a:pPr algn="ctr"/>
            <a:endParaRPr lang="en-GB" dirty="0"/>
          </a:p>
          <a:p>
            <a:pPr algn="ctr"/>
            <a:endParaRPr lang="en-GB" dirty="0"/>
          </a:p>
          <a:p>
            <a:pPr algn="ctr"/>
            <a:endParaRPr lang="en-GB" dirty="0"/>
          </a:p>
          <a:p>
            <a:pPr algn="ctr"/>
            <a:r>
              <a:rPr lang="en-GB" dirty="0"/>
              <a:t>What’s the contribution of my work? </a:t>
            </a:r>
          </a:p>
          <a:p>
            <a:endParaRPr lang="en-GB" dirty="0"/>
          </a:p>
          <a:p>
            <a:pPr algn="ctr"/>
            <a:r>
              <a:rPr lang="en-GB" dirty="0"/>
              <a:t>An estimation: can the method outlined in “s-f-c by medial axis” be used to produce locally influenced surface-filling-curves for path planning in mobile robotic 3d printing.</a:t>
            </a:r>
            <a:endParaRPr lang="en-DE" dirty="0"/>
          </a:p>
        </p:txBody>
      </p:sp>
    </p:spTree>
    <p:extLst>
      <p:ext uri="{BB962C8B-B14F-4D97-AF65-F5344CB8AC3E}">
        <p14:creationId xmlns:p14="http://schemas.microsoft.com/office/powerpoint/2010/main" val="305161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3A0A7-3512-6B1E-3D5D-D042C91B2C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E7DE392-07D2-034D-14C1-1B507E821ECE}"/>
                  </a:ext>
                </a:extLst>
              </p:cNvPr>
              <p:cNvSpPr>
                <a:spLocks noGrp="1"/>
              </p:cNvSpPr>
              <p:nvPr>
                <p:ph idx="1"/>
              </p:nvPr>
            </p:nvSpPr>
            <p:spPr>
              <a:xfrm>
                <a:off x="319091" y="950460"/>
                <a:ext cx="5723570" cy="3376505"/>
              </a:xfrm>
            </p:spPr>
            <p:txBody>
              <a:bodyPr/>
              <a:lstStyle/>
              <a:p>
                <a:pPr marL="285750" indent="-285750">
                  <a:buFont typeface="Arial" panose="020B0604020202020204" pitchFamily="34" charset="0"/>
                  <a:buChar char="•"/>
                </a:pPr>
                <a:r>
                  <a:rPr lang="en-GB" u="sng" dirty="0"/>
                  <a:t>Definition:</a:t>
                </a:r>
                <a:r>
                  <a:rPr lang="en-GB" dirty="0"/>
                  <a:t>   We call a curve </a:t>
                </a:r>
                <a14:m>
                  <m:oMath xmlns:m="http://schemas.openxmlformats.org/officeDocument/2006/math">
                    <m:r>
                      <a:rPr lang="en-GB" i="1">
                        <a:latin typeface="Cambria Math" panose="02040503050406030204" pitchFamily="18" charset="0"/>
                      </a:rPr>
                      <m:t>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𝑙</m:t>
                        </m:r>
                      </m:e>
                    </m:d>
                    <m:r>
                      <a:rPr lang="en-GB" b="0" i="1" smtClean="0">
                        <a:latin typeface="Cambria Math" panose="02040503050406030204" pitchFamily="18" charset="0"/>
                      </a:rPr>
                      <m:t>→</m:t>
                    </m:r>
                    <m:r>
                      <m:rPr>
                        <m:sty m:val="p"/>
                      </m:rPr>
                      <a:rPr lang="en-GB">
                        <a:latin typeface="Cambria Math" panose="02040503050406030204" pitchFamily="18" charset="0"/>
                      </a:rPr>
                      <m:t>Ω</m:t>
                    </m:r>
                  </m:oMath>
                </a14:m>
                <a:r>
                  <a:rPr lang="en-GB" dirty="0"/>
                  <a:t> surface filling, if for any point </a:t>
                </a:r>
                <a14:m>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 ∈</m:t>
                    </m:r>
                    <m:r>
                      <m:rPr>
                        <m:sty m:val="p"/>
                      </m:rPr>
                      <a:rPr lang="en-GB" i="0" smtClean="0">
                        <a:latin typeface="Cambria Math" panose="02040503050406030204" pitchFamily="18" charset="0"/>
                      </a:rPr>
                      <m:t>Ω</m:t>
                    </m:r>
                  </m:oMath>
                </a14:m>
                <a:r>
                  <a:rPr lang="en-GB" dirty="0"/>
                  <a:t> there exists a point </a:t>
                </a:r>
                <a14:m>
                  <m:oMath xmlns:m="http://schemas.openxmlformats.org/officeDocument/2006/math">
                    <m:r>
                      <a:rPr lang="en-GB" i="1" smtClean="0">
                        <a:latin typeface="Cambria Math" panose="02040503050406030204" pitchFamily="18" charset="0"/>
                      </a:rPr>
                      <m:t>𝑞</m:t>
                    </m:r>
                    <m:r>
                      <a:rPr lang="en-GB" i="1" smtClean="0">
                        <a:latin typeface="Cambria Math" panose="02040503050406030204" pitchFamily="18" charset="0"/>
                      </a:rPr>
                      <m:t> ∈</m:t>
                    </m:r>
                    <m:r>
                      <a:rPr lang="en-GB" i="1" smtClean="0">
                        <a:latin typeface="Cambria Math" panose="02040503050406030204" pitchFamily="18" charset="0"/>
                      </a:rPr>
                      <m:t>𝛾</m:t>
                    </m:r>
                    <m:r>
                      <a:rPr lang="en-GB" b="0" i="0" smtClean="0">
                        <a:latin typeface="Cambria Math" panose="02040503050406030204" pitchFamily="18" charset="0"/>
                      </a:rPr>
                      <m:t> </m:t>
                    </m:r>
                  </m:oMath>
                </a14:m>
                <a:r>
                  <a:rPr lang="en-GB" dirty="0"/>
                  <a:t>such that </a:t>
                </a:r>
                <a14:m>
                  <m:oMath xmlns:m="http://schemas.openxmlformats.org/officeDocument/2006/math">
                    <m:r>
                      <m:rPr>
                        <m:lit/>
                      </m:rPr>
                      <a:rPr lang="en-GB" i="1">
                        <a:latin typeface="Cambria Math" panose="02040503050406030204" pitchFamily="18" charset="0"/>
                      </a:rPr>
                      <m:t>||</m:t>
                    </m:r>
                    <m:r>
                      <a:rPr lang="en-GB" i="1" smtClean="0">
                        <a:latin typeface="Cambria Math" panose="02040503050406030204" pitchFamily="18" charset="0"/>
                      </a:rPr>
                      <m:t>𝑝</m:t>
                    </m:r>
                    <m:r>
                      <a:rPr lang="en-GB" i="1" smtClean="0">
                        <a:latin typeface="Cambria Math" panose="02040503050406030204" pitchFamily="18" charset="0"/>
                      </a:rPr>
                      <m:t>−</m:t>
                    </m:r>
                    <m:r>
                      <a:rPr lang="en-GB" i="1" smtClean="0">
                        <a:latin typeface="Cambria Math" panose="02040503050406030204" pitchFamily="18" charset="0"/>
                      </a:rPr>
                      <m:t>𝑞</m:t>
                    </m:r>
                    <m:sSub>
                      <m:sSubPr>
                        <m:ctrlPr>
                          <a:rPr lang="en-GB" i="1" smtClean="0">
                            <a:latin typeface="Cambria Math" panose="02040503050406030204" pitchFamily="18" charset="0"/>
                          </a:rPr>
                        </m:ctrlPr>
                      </m:sSub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Sub>
                    <m:r>
                      <a:rPr lang="en-GB" i="1" smtClean="0">
                        <a:latin typeface="Cambria Math" panose="02040503050406030204" pitchFamily="18" charset="0"/>
                      </a:rPr>
                      <m:t>≤</m:t>
                    </m:r>
                    <m:r>
                      <a:rPr lang="en-GB" i="1" smtClean="0">
                        <a:latin typeface="Cambria Math" panose="02040503050406030204" pitchFamily="18" charset="0"/>
                      </a:rPr>
                      <m:t>𝑟</m:t>
                    </m:r>
                  </m:oMath>
                </a14:m>
                <a:r>
                  <a:rPr lang="en-GB" dirty="0"/>
                  <a:t> .</a:t>
                </a:r>
              </a:p>
              <a:p>
                <a:endParaRPr lang="en-GB" dirty="0"/>
              </a:p>
              <a:p>
                <a:pPr marL="285750" indent="-285750">
                  <a:buFont typeface="Arial" panose="020B0604020202020204" pitchFamily="34" charset="0"/>
                  <a:buChar char="•"/>
                </a:pPr>
                <a:r>
                  <a:rPr lang="en-GB" dirty="0"/>
                  <a:t>We want to minimize </a:t>
                </a:r>
                <a14:m>
                  <m:oMath xmlns:m="http://schemas.openxmlformats.org/officeDocument/2006/math">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r>
                      <a:rPr lang="en-GB" i="1">
                        <a:latin typeface="Cambria Math" panose="02040503050406030204" pitchFamily="18" charset="0"/>
                      </a:rPr>
                      <m:t>=</m:t>
                    </m:r>
                    <m:func>
                      <m:funcPr>
                        <m:ctrlPr>
                          <a:rPr lang="en-GB" i="1">
                            <a:latin typeface="Cambria Math" panose="02040503050406030204" pitchFamily="18" charset="0"/>
                          </a:rPr>
                        </m:ctrlPr>
                      </m:funcPr>
                      <m:fName>
                        <m:limLow>
                          <m:limLowPr>
                            <m:ctrlPr>
                              <a:rPr lang="en-GB" i="1">
                                <a:latin typeface="Cambria Math" panose="02040503050406030204" pitchFamily="18" charset="0"/>
                              </a:rPr>
                            </m:ctrlPr>
                          </m:limLowPr>
                          <m:e>
                            <m:r>
                              <m:rPr>
                                <m:sty m:val="p"/>
                              </m:rPr>
                              <a:rPr lang="en-GB">
                                <a:latin typeface="Cambria Math" panose="02040503050406030204" pitchFamily="18" charset="0"/>
                              </a:rPr>
                              <m:t>min</m:t>
                            </m:r>
                          </m:e>
                          <m:lim>
                            <m:r>
                              <a:rPr lang="en-GB" i="1">
                                <a:latin typeface="Cambria Math" panose="02040503050406030204" pitchFamily="18" charset="0"/>
                              </a:rPr>
                              <m:t>𝑞</m:t>
                            </m:r>
                            <m:r>
                              <a:rPr lang="en-GB" i="1">
                                <a:latin typeface="Cambria Math" panose="02040503050406030204" pitchFamily="18" charset="0"/>
                              </a:rPr>
                              <m:t>∈</m:t>
                            </m:r>
                            <m:r>
                              <a:rPr lang="en-GB" i="1">
                                <a:latin typeface="Cambria Math" panose="02040503050406030204" pitchFamily="18" charset="0"/>
                              </a:rPr>
                              <m:t>𝛾</m:t>
                            </m:r>
                          </m:lim>
                        </m:limLow>
                      </m:fName>
                      <m:e>
                        <m:r>
                          <m:rPr>
                            <m:lit/>
                          </m:rPr>
                          <a:rPr lang="en-GB" i="1">
                            <a:latin typeface="Cambria Math" panose="02040503050406030204" pitchFamily="18" charset="0"/>
                          </a:rPr>
                          <m:t>|</m:t>
                        </m:r>
                      </m:e>
                    </m:func>
                    <m:r>
                      <m:rPr>
                        <m:lit/>
                      </m:rPr>
                      <a:rPr lang="en-GB" i="1">
                        <a:latin typeface="Cambria Math" panose="02040503050406030204" pitchFamily="18" charset="0"/>
                      </a:rPr>
                      <m:t>|</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𝑞</m:t>
                    </m:r>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oMath>
                </a14:m>
                <a:r>
                  <a:rPr lang="en-GB" dirty="0"/>
                  <a:t> </a:t>
                </a:r>
                <a14:m>
                  <m:oMath xmlns:m="http://schemas.openxmlformats.org/officeDocument/2006/math">
                    <m:r>
                      <a:rPr lang="en-GB" b="0" i="0" smtClean="0">
                        <a:latin typeface="Cambria Math" panose="02040503050406030204" pitchFamily="18" charset="0"/>
                      </a:rPr>
                      <m:t>, </m:t>
                    </m:r>
                  </m:oMath>
                </a14:m>
                <a:r>
                  <a:rPr lang="en-GB" dirty="0"/>
                  <a:t>but we cannot.</a:t>
                </a:r>
              </a:p>
              <a:p>
                <a:endParaRPr lang="en-GB" dirty="0"/>
              </a:p>
              <a:p>
                <a:pPr marL="285750" indent="-285750">
                  <a:buFont typeface="Arial" panose="020B0604020202020204" pitchFamily="34" charset="0"/>
                  <a:buChar char="•"/>
                </a:pPr>
                <a:r>
                  <a:rPr lang="en-GB" dirty="0"/>
                  <a:t>Instead: define a function that “caps” </a:t>
                </a:r>
                <a14:m>
                  <m:oMath xmlns:m="http://schemas.openxmlformats.org/officeDocument/2006/math">
                    <m:r>
                      <a:rPr lang="en-GB" i="1" smtClean="0">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oMath>
                </a14:m>
                <a:r>
                  <a:rPr lang="en-GB" dirty="0"/>
                  <a:t> and also can be minimized.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First realize: </a:t>
                </a:r>
                <a14:m>
                  <m:oMath xmlns:m="http://schemas.openxmlformats.org/officeDocument/2006/math">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oMath>
                </a14:m>
                <a:r>
                  <a:rPr lang="en-GB" dirty="0"/>
                  <a:t> is largest if </a:t>
                </a:r>
                <a14:m>
                  <m:oMath xmlns:m="http://schemas.openxmlformats.org/officeDocument/2006/math">
                    <m:r>
                      <a:rPr lang="en-GB" i="1">
                        <a:latin typeface="Cambria Math" panose="02040503050406030204" pitchFamily="18" charset="0"/>
                      </a:rPr>
                      <m:t>𝑝</m:t>
                    </m:r>
                    <m:r>
                      <a:rPr lang="en-GB" i="1">
                        <a:latin typeface="Cambria Math" panose="02040503050406030204" pitchFamily="18" charset="0"/>
                      </a:rPr>
                      <m:t> </m:t>
                    </m:r>
                  </m:oMath>
                </a14:m>
                <a:r>
                  <a:rPr lang="en-GB" dirty="0"/>
                  <a:t>lies in the medial axis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𝛾</m:t>
                        </m:r>
                        <m:r>
                          <a:rPr lang="en-GB" i="1">
                            <a:latin typeface="Cambria Math" panose="02040503050406030204" pitchFamily="18" charset="0"/>
                          </a:rPr>
                          <m:t>,</m:t>
                        </m:r>
                        <m:r>
                          <m:rPr>
                            <m:sty m:val="p"/>
                          </m:rPr>
                          <a:rPr lang="en-GB">
                            <a:latin typeface="Cambria Math" panose="02040503050406030204" pitchFamily="18" charset="0"/>
                          </a:rPr>
                          <m:t>Ω</m:t>
                        </m:r>
                      </m:sub>
                    </m:sSub>
                  </m:oMath>
                </a14:m>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Define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rPr>
                          <m:t>𝑚</m:t>
                        </m:r>
                      </m:e>
                      <m:sup>
                        <m:r>
                          <a:rPr lang="en-GB" i="1" smtClean="0">
                            <a:latin typeface="Cambria Math" panose="02040503050406030204" pitchFamily="18" charset="0"/>
                          </a:rPr>
                          <m:t>+</m:t>
                        </m:r>
                      </m:sup>
                    </m:s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r>
                          <a:rPr lang="en-GB" i="1" smtClean="0">
                            <a:latin typeface="Cambria Math" panose="02040503050406030204" pitchFamily="18" charset="0"/>
                          </a:rPr>
                          <m:t>0,</m:t>
                        </m:r>
                        <m:r>
                          <a:rPr lang="en-GB" i="1" smtClean="0">
                            <a:latin typeface="Cambria Math" panose="02040503050406030204" pitchFamily="18" charset="0"/>
                          </a:rPr>
                          <m:t>𝑙</m:t>
                        </m:r>
                      </m:e>
                    </m:d>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𝑀</m:t>
                        </m:r>
                      </m:e>
                      <m:sub>
                        <m:r>
                          <a:rPr lang="en-GB" i="1" smtClean="0">
                            <a:latin typeface="Cambria Math" panose="02040503050406030204" pitchFamily="18" charset="0"/>
                          </a:rPr>
                          <m:t>𝛾</m:t>
                        </m:r>
                        <m:r>
                          <a:rPr lang="en-GB" i="1" smtClean="0">
                            <a:latin typeface="Cambria Math" panose="02040503050406030204" pitchFamily="18" charset="0"/>
                          </a:rPr>
                          <m:t>,</m:t>
                        </m:r>
                        <m:r>
                          <m:rPr>
                            <m:sty m:val="p"/>
                          </m:rPr>
                          <a:rPr lang="en-GB" i="0" smtClean="0">
                            <a:latin typeface="Cambria Math" panose="02040503050406030204" pitchFamily="18" charset="0"/>
                          </a:rPr>
                          <m:t>Ω</m:t>
                        </m:r>
                      </m:sub>
                    </m:sSub>
                  </m:oMath>
                </a14:m>
                <a:r>
                  <a:rPr lang="en-GB" dirty="0"/>
                  <a:t>   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𝑙</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𝛾</m:t>
                        </m:r>
                        <m:r>
                          <a:rPr lang="en-GB" i="1">
                            <a:latin typeface="Cambria Math" panose="02040503050406030204" pitchFamily="18" charset="0"/>
                          </a:rPr>
                          <m:t>,</m:t>
                        </m:r>
                        <m:r>
                          <m:rPr>
                            <m:sty m:val="p"/>
                          </m:rPr>
                          <a:rPr lang="en-GB">
                            <a:latin typeface="Cambria Math" panose="02040503050406030204" pitchFamily="18" charset="0"/>
                          </a:rPr>
                          <m:t>Ω</m:t>
                        </m:r>
                      </m:sub>
                    </m:sSub>
                  </m:oMath>
                </a14:m>
                <a:r>
                  <a:rPr lang="en-GB" dirty="0"/>
                  <a:t> such that: </a:t>
                </a:r>
                <a:endParaRPr lang="en-GB" i="1" dirty="0">
                  <a:latin typeface="Cambria Math" panose="02040503050406030204" pitchFamily="18" charset="0"/>
                </a:endParaRPr>
              </a:p>
              <a:p>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r>
                      <a:rPr lang="en-GB" b="0" i="0" smtClean="0">
                        <a:latin typeface="Cambria Math" panose="02040503050406030204" pitchFamily="18" charset="0"/>
                      </a:rPr>
                      <m:t>(</m:t>
                    </m:r>
                    <m:r>
                      <a:rPr lang="en-GB" b="0" i="0" smtClean="0">
                        <a:latin typeface="Cambria Math" panose="02040503050406030204" pitchFamily="18" charset="0"/>
                      </a:rPr>
                      <m:t>𝑠</m:t>
                    </m:r>
                    <m:r>
                      <a:rPr lang="en-GB" b="0" i="0" smtClean="0">
                        <a:latin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a:latin typeface="Cambria Math" panose="02040503050406030204" pitchFamily="18" charset="0"/>
                          </a:rPr>
                          <m:t>𝑠</m:t>
                        </m:r>
                      </m:e>
                    </m:d>
                  </m:oMath>
                </a14:m>
                <a:r>
                  <a:rPr lang="en-GB" dirty="0"/>
                  <a:t> are the medial axis points to </a:t>
                </a:r>
                <a14:m>
                  <m:oMath xmlns:m="http://schemas.openxmlformats.org/officeDocument/2006/math">
                    <m:r>
                      <a:rPr lang="en-GB" i="1">
                        <a:latin typeface="Cambria Math" panose="02040503050406030204" pitchFamily="18" charset="0"/>
                      </a:rPr>
                      <m:t>𝛾</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e>
                    </m:d>
                  </m:oMath>
                </a14:m>
                <a:r>
                  <a:rPr lang="en-GB" dirty="0"/>
                  <a:t> .</a:t>
                </a:r>
              </a:p>
              <a:p>
                <a:endParaRPr lang="en-GB" dirty="0"/>
              </a:p>
              <a:p>
                <a:pPr marL="285750" indent="-285750">
                  <a:buFont typeface="Arial" panose="020B0604020202020204" pitchFamily="34" charset="0"/>
                  <a:buChar char="•"/>
                </a:pPr>
                <a:r>
                  <a:rPr lang="en-GB" u="sng" dirty="0"/>
                  <a:t>New Definition:</a:t>
                </a:r>
                <a:r>
                  <a:rPr lang="en-GB" dirty="0"/>
                  <a:t>   Now </a:t>
                </a:r>
                <a14:m>
                  <m:oMath xmlns:m="http://schemas.openxmlformats.org/officeDocument/2006/math">
                    <m:r>
                      <a:rPr lang="en-GB" i="1" smtClean="0">
                        <a:latin typeface="Cambria Math" panose="02040503050406030204" pitchFamily="18" charset="0"/>
                      </a:rPr>
                      <m:t>𝛾</m:t>
                    </m:r>
                  </m:oMath>
                </a14:m>
                <a:r>
                  <a:rPr lang="en-GB" dirty="0"/>
                  <a:t> is surface-filling, if :  </a:t>
                </a:r>
                <a14:m>
                  <m:oMath xmlns:m="http://schemas.openxmlformats.org/officeDocument/2006/math">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r>
                      <a:rPr lang="en-GB" i="1">
                        <a:latin typeface="Cambria Math" panose="02040503050406030204" pitchFamily="18" charset="0"/>
                      </a:rPr>
                      <m:t>≤</m:t>
                    </m:r>
                    <m:r>
                      <a:rPr lang="en-GB" i="1">
                        <a:latin typeface="Cambria Math" panose="02040503050406030204" pitchFamily="18" charset="0"/>
                      </a:rPr>
                      <m:t>𝑟</m:t>
                    </m:r>
                  </m:oMath>
                </a14:m>
                <a:r>
                  <a:rPr lang="en-GB" dirty="0"/>
                  <a:t>  and  </a:t>
                </a:r>
                <a14:m>
                  <m:oMath xmlns:m="http://schemas.openxmlformats.org/officeDocument/2006/math">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r>
                      <a:rPr lang="en-GB" i="1">
                        <a:latin typeface="Cambria Math" panose="02040503050406030204" pitchFamily="18" charset="0"/>
                      </a:rPr>
                      <m:t>≤</m:t>
                    </m:r>
                    <m:r>
                      <a:rPr lang="en-GB" i="1">
                        <a:latin typeface="Cambria Math" panose="02040503050406030204" pitchFamily="18" charset="0"/>
                      </a:rPr>
                      <m:t>𝑟</m:t>
                    </m:r>
                  </m:oMath>
                </a14:m>
                <a:r>
                  <a:rPr lang="en-GB" dirty="0"/>
                  <a:t> for all </a:t>
                </a:r>
                <a14:m>
                  <m:oMath xmlns:m="http://schemas.openxmlformats.org/officeDocument/2006/math">
                    <m:r>
                      <a:rPr lang="en-GB" i="1" smtClean="0">
                        <a:latin typeface="Cambria Math" panose="02040503050406030204" pitchFamily="18" charset="0"/>
                      </a:rPr>
                      <m:t> </m:t>
                    </m:r>
                    <m:r>
                      <a:rPr lang="en-GB" b="0" i="1" smtClean="0">
                        <a:latin typeface="Cambria Math" panose="02040503050406030204" pitchFamily="18" charset="0"/>
                      </a:rPr>
                      <m:t>𝑠</m:t>
                    </m:r>
                    <m:r>
                      <a:rPr lang="en-GB"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𝑙</m:t>
                        </m:r>
                      </m:e>
                    </m:d>
                  </m:oMath>
                </a14:m>
                <a:r>
                  <a:rPr lang="en-GB" dirty="0"/>
                  <a:t>. </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term </a:t>
                </a:r>
                <a14:m>
                  <m:oMath xmlns:m="http://schemas.openxmlformats.org/officeDocument/2006/math">
                    <m:r>
                      <m:rPr>
                        <m:lit/>
                      </m:rPr>
                      <a:rPr lang="en-GB" i="1" smtClean="0">
                        <a:latin typeface="Cambria Math" panose="02040503050406030204" pitchFamily="18" charset="0"/>
                      </a:rPr>
                      <m:t>||</m:t>
                    </m:r>
                    <m:r>
                      <a:rPr lang="en-GB" i="1" smtClean="0">
                        <a:latin typeface="Cambria Math" panose="02040503050406030204" pitchFamily="18" charset="0"/>
                      </a:rPr>
                      <m:t>𝑝</m:t>
                    </m:r>
                    <m:r>
                      <a:rPr lang="en-GB" i="1" smtClean="0">
                        <a:latin typeface="Cambria Math" panose="02040503050406030204" pitchFamily="18" charset="0"/>
                      </a:rPr>
                      <m:t>−</m:t>
                    </m:r>
                    <m:r>
                      <a:rPr lang="en-GB" i="1" smtClean="0">
                        <a:latin typeface="Cambria Math" panose="02040503050406030204" pitchFamily="18" charset="0"/>
                      </a:rPr>
                      <m:t>𝑞</m:t>
                    </m:r>
                    <m:sSub>
                      <m:sSubPr>
                        <m:ctrlPr>
                          <a:rPr lang="en-GB" i="1" smtClean="0">
                            <a:latin typeface="Cambria Math" panose="02040503050406030204" pitchFamily="18" charset="0"/>
                          </a:rPr>
                        </m:ctrlPr>
                      </m:sSub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Sub>
                  </m:oMath>
                </a14:m>
                <a:r>
                  <a:rPr lang="en-GB" dirty="0"/>
                  <a:t> is largest for points on the medial axis.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How can we capture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p:txBody>
          </p:sp>
        </mc:Choice>
        <mc:Fallback xmlns="">
          <p:sp>
            <p:nvSpPr>
              <p:cNvPr id="9" name="Content Placeholder 8">
                <a:extLst>
                  <a:ext uri="{FF2B5EF4-FFF2-40B4-BE49-F238E27FC236}">
                    <a16:creationId xmlns:a16="http://schemas.microsoft.com/office/drawing/2014/main" id="{2E7DE392-07D2-034D-14C1-1B507E821ECE}"/>
                  </a:ext>
                </a:extLst>
              </p:cNvPr>
              <p:cNvSpPr>
                <a:spLocks noGrp="1" noRot="1" noChangeAspect="1" noMove="1" noResize="1" noEditPoints="1" noAdjustHandles="1" noChangeArrowheads="1" noChangeShapeType="1" noTextEdit="1"/>
              </p:cNvSpPr>
              <p:nvPr>
                <p:ph idx="1"/>
              </p:nvPr>
            </p:nvSpPr>
            <p:spPr>
              <a:xfrm>
                <a:off x="319091" y="950460"/>
                <a:ext cx="5723570" cy="3376505"/>
              </a:xfrm>
              <a:blipFill>
                <a:blip r:embed="rId3"/>
                <a:stretch>
                  <a:fillRect l="-1704" t="-1264" r="-1917" b="-115704"/>
                </a:stretch>
              </a:blipFill>
            </p:spPr>
            <p:txBody>
              <a:bodyPr/>
              <a:lstStyle/>
              <a:p>
                <a:r>
                  <a:rPr lang="en-DE">
                    <a:noFill/>
                  </a:rPr>
                  <a:t> </a:t>
                </a:r>
              </a:p>
            </p:txBody>
          </p:sp>
        </mc:Fallback>
      </mc:AlternateContent>
      <p:sp>
        <p:nvSpPr>
          <p:cNvPr id="2" name="Slide Number Placeholder 1">
            <a:extLst>
              <a:ext uri="{FF2B5EF4-FFF2-40B4-BE49-F238E27FC236}">
                <a16:creationId xmlns:a16="http://schemas.microsoft.com/office/drawing/2014/main" id="{966B9C85-8BB9-361C-707E-4720FED31B60}"/>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3" name="Footer Placeholder 2">
            <a:extLst>
              <a:ext uri="{FF2B5EF4-FFF2-40B4-BE49-F238E27FC236}">
                <a16:creationId xmlns:a16="http://schemas.microsoft.com/office/drawing/2014/main" id="{1F0D8CE9-6335-1688-EEF5-9AA1CCA5C1DA}"/>
              </a:ext>
            </a:extLst>
          </p:cNvPr>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Title 7">
            <a:extLst>
              <a:ext uri="{FF2B5EF4-FFF2-40B4-BE49-F238E27FC236}">
                <a16:creationId xmlns:a16="http://schemas.microsoft.com/office/drawing/2014/main" id="{1020CA07-6CDA-3FD3-0E5C-A6978000EF6D}"/>
              </a:ext>
            </a:extLst>
          </p:cNvPr>
          <p:cNvSpPr>
            <a:spLocks noGrp="1"/>
          </p:cNvSpPr>
          <p:nvPr>
            <p:ph type="title"/>
          </p:nvPr>
        </p:nvSpPr>
        <p:spPr/>
        <p:txBody>
          <a:bodyPr/>
          <a:lstStyle/>
          <a:p>
            <a:r>
              <a:rPr lang="en-GB" dirty="0"/>
              <a:t>Method</a:t>
            </a:r>
            <a:endParaRPr lang="en-DE" dirty="0"/>
          </a:p>
        </p:txBody>
      </p:sp>
      <p:pic>
        <p:nvPicPr>
          <p:cNvPr id="5" name="Picture 4" descr="A group of blue spheres with lines and letters&#10;&#10;AI-generated content may be incorrect.">
            <a:extLst>
              <a:ext uri="{FF2B5EF4-FFF2-40B4-BE49-F238E27FC236}">
                <a16:creationId xmlns:a16="http://schemas.microsoft.com/office/drawing/2014/main" id="{BA1A5518-3878-1DEB-A4C2-FA37CF93F02A}"/>
              </a:ext>
            </a:extLst>
          </p:cNvPr>
          <p:cNvPicPr>
            <a:picLocks noChangeAspect="1"/>
          </p:cNvPicPr>
          <p:nvPr/>
        </p:nvPicPr>
        <p:blipFill>
          <a:blip r:embed="rId4"/>
          <a:srcRect l="66014" t="2180" r="2400" b="52846"/>
          <a:stretch/>
        </p:blipFill>
        <p:spPr>
          <a:xfrm>
            <a:off x="6042661" y="684576"/>
            <a:ext cx="1606658" cy="1480249"/>
          </a:xfrm>
          <a:prstGeom prst="rect">
            <a:avLst/>
          </a:prstGeom>
        </p:spPr>
      </p:pic>
      <p:pic>
        <p:nvPicPr>
          <p:cNvPr id="7" name="Picture 6" descr="A group of blue spheres with lines and letters&#10;&#10;AI-generated content may be incorrect.">
            <a:extLst>
              <a:ext uri="{FF2B5EF4-FFF2-40B4-BE49-F238E27FC236}">
                <a16:creationId xmlns:a16="http://schemas.microsoft.com/office/drawing/2014/main" id="{D3C5E983-F731-7DF2-DB0B-1CC7AA4547D5}"/>
              </a:ext>
            </a:extLst>
          </p:cNvPr>
          <p:cNvPicPr>
            <a:picLocks noChangeAspect="1"/>
          </p:cNvPicPr>
          <p:nvPr/>
        </p:nvPicPr>
        <p:blipFill>
          <a:blip r:embed="rId4"/>
          <a:srcRect l="33884" t="53869" r="31180"/>
          <a:stretch/>
        </p:blipFill>
        <p:spPr>
          <a:xfrm>
            <a:off x="7324829" y="1992010"/>
            <a:ext cx="1777139" cy="1518361"/>
          </a:xfrm>
          <a:prstGeom prst="rect">
            <a:avLst/>
          </a:prstGeom>
        </p:spPr>
      </p:pic>
      <p:pic>
        <p:nvPicPr>
          <p:cNvPr id="6" name="Picture 5" descr="A group of blue spheres with lines and letters&#10;&#10;AI-generated content may be incorrect.">
            <a:extLst>
              <a:ext uri="{FF2B5EF4-FFF2-40B4-BE49-F238E27FC236}">
                <a16:creationId xmlns:a16="http://schemas.microsoft.com/office/drawing/2014/main" id="{3BE8D66D-BE11-9C5C-7C85-1ABC2E4EE3FA}"/>
              </a:ext>
            </a:extLst>
          </p:cNvPr>
          <p:cNvPicPr>
            <a:picLocks noChangeAspect="1"/>
          </p:cNvPicPr>
          <p:nvPr/>
        </p:nvPicPr>
        <p:blipFill>
          <a:blip r:embed="rId4"/>
          <a:srcRect l="1815" t="2998" r="63249" b="50872"/>
          <a:stretch/>
        </p:blipFill>
        <p:spPr>
          <a:xfrm>
            <a:off x="6046922" y="3394970"/>
            <a:ext cx="1777139" cy="1518361"/>
          </a:xfrm>
          <a:prstGeom prst="rect">
            <a:avLst/>
          </a:prstGeom>
        </p:spPr>
      </p:pic>
    </p:spTree>
    <p:extLst>
      <p:ext uri="{BB962C8B-B14F-4D97-AF65-F5344CB8AC3E}">
        <p14:creationId xmlns:p14="http://schemas.microsoft.com/office/powerpoint/2010/main" val="245772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7F54A-D155-C2C1-A8DE-F4C5F88F456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1DB79EFC-5D7E-BFDE-B287-5BB474DB83A1}"/>
                  </a:ext>
                </a:extLst>
              </p:cNvPr>
              <p:cNvSpPr>
                <a:spLocks noGrp="1"/>
              </p:cNvSpPr>
              <p:nvPr>
                <p:ph idx="1"/>
              </p:nvPr>
            </p:nvSpPr>
            <p:spPr>
              <a:xfrm>
                <a:off x="5464661" y="2732810"/>
                <a:ext cx="3273574" cy="380810"/>
              </a:xfrm>
            </p:spPr>
            <p:txBody>
              <a:bodyPr/>
              <a:lstStyle/>
              <a:p>
                <a:pPr lvl="4" indent="0">
                  <a:buNone/>
                </a:pPr>
                <a:r>
                  <a:rPr lang="en-GB" dirty="0"/>
                  <a:t>         </a:t>
                </a:r>
                <a14:m>
                  <m:oMath xmlns:m="http://schemas.openxmlformats.org/officeDocument/2006/math">
                    <m:d>
                      <m:dPr>
                        <m:begChr m:val=""/>
                        <m:endChr m:val=""/>
                        <m:ctrlPr>
                          <a:rPr lang="en-GB" i="1" smtClean="0">
                            <a:latin typeface="Cambria Math" panose="02040503050406030204" pitchFamily="18" charset="0"/>
                          </a:rPr>
                        </m:ctrlPr>
                      </m:dPr>
                      <m:e>
                        <m:r>
                          <m:rPr>
                            <m:lit/>
                          </m:rPr>
                          <a:rPr lang="en-GB" i="1">
                            <a:latin typeface="Cambria Math" panose="02040503050406030204" pitchFamily="18" charset="0"/>
                          </a:rPr>
                          <m:t>|</m:t>
                        </m:r>
                        <m:r>
                          <m:rPr>
                            <m:lit/>
                          </m:rPr>
                          <a:rPr lang="en-GB" i="1" smtClean="0">
                            <a:latin typeface="Cambria Math" panose="02040503050406030204" pitchFamily="18" charset="0"/>
                          </a:rPr>
                          <m:t>|</m:t>
                        </m:r>
                        <m:acc>
                          <m:accPr>
                            <m:chr m:val="̇"/>
                            <m:ctrlPr>
                              <a:rPr lang="en-GB" i="1" smtClean="0">
                                <a:latin typeface="Cambria Math" panose="02040503050406030204" pitchFamily="18" charset="0"/>
                              </a:rPr>
                            </m:ctrlPr>
                          </m:accPr>
                          <m:e>
                            <m:r>
                              <a:rPr lang="en-GB" i="1" smtClean="0">
                                <a:latin typeface="Cambria Math" panose="02040503050406030204" pitchFamily="18" charset="0"/>
                              </a:rPr>
                              <m:t>𝛾</m:t>
                            </m:r>
                          </m:e>
                        </m:acc>
                        <m:d>
                          <m:dPr>
                            <m:ctrlPr>
                              <a:rPr lang="en-GB" i="1" smtClean="0">
                                <a:latin typeface="Cambria Math" panose="02040503050406030204" pitchFamily="18" charset="0"/>
                              </a:rPr>
                            </m:ctrlPr>
                          </m:dPr>
                          <m:e>
                            <m:r>
                              <a:rPr lang="en-GB" i="1" smtClean="0">
                                <a:latin typeface="Cambria Math" panose="02040503050406030204" pitchFamily="18" charset="0"/>
                              </a:rPr>
                              <m:t>𝑠</m:t>
                            </m:r>
                          </m:e>
                        </m:d>
                        <m:r>
                          <a:rPr lang="en-GB" i="1" smtClean="0">
                            <a:latin typeface="Cambria Math" panose="02040503050406030204" pitchFamily="18" charset="0"/>
                          </a:rPr>
                          <m:t>×</m:t>
                        </m:r>
                        <m:r>
                          <a:rPr lang="en-GB" i="1" smtClean="0">
                            <a:latin typeface="Cambria Math" panose="02040503050406030204" pitchFamily="18" charset="0"/>
                          </a:rPr>
                          <m:t>𝑣𝑒𝑐</m:t>
                        </m:r>
                        <m:d>
                          <m:dPr>
                            <m:ctrlPr>
                              <a:rPr lang="en-GB" i="1" smtClean="0">
                                <a:latin typeface="Cambria Math" panose="02040503050406030204" pitchFamily="18" charset="0"/>
                              </a:rPr>
                            </m:ctrlPr>
                          </m:dPr>
                          <m:e>
                            <m:r>
                              <a:rPr lang="en-GB" i="1" smtClean="0">
                                <a:latin typeface="Cambria Math" panose="02040503050406030204" pitchFamily="18" charset="0"/>
                              </a:rPr>
                              <m:t>𝛾</m:t>
                            </m:r>
                            <m:d>
                              <m:dPr>
                                <m:ctrlPr>
                                  <a:rPr lang="en-GB" i="1" smtClean="0">
                                    <a:latin typeface="Cambria Math" panose="02040503050406030204" pitchFamily="18" charset="0"/>
                                  </a:rPr>
                                </m:ctrlPr>
                              </m:dPr>
                              <m:e>
                                <m:r>
                                  <a:rPr lang="en-GB" i="1" smtClean="0">
                                    <a:latin typeface="Cambria Math" panose="02040503050406030204" pitchFamily="18" charset="0"/>
                                  </a:rPr>
                                  <m:t>𝑠</m:t>
                                </m:r>
                              </m:e>
                            </m:d>
                          </m:e>
                        </m:d>
                      </m:e>
                    </m:d>
                    <m:sSubSup>
                      <m:sSubSupPr>
                        <m:ctrlPr>
                          <a:rPr lang="en-GB" i="1" smtClean="0">
                            <a:latin typeface="Cambria Math" panose="02040503050406030204" pitchFamily="18" charset="0"/>
                          </a:rPr>
                        </m:ctrlPr>
                      </m:sSubSup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up>
                        <m:r>
                          <a:rPr lang="en-GB" b="0" i="1" smtClean="0">
                            <a:latin typeface="Cambria Math" panose="02040503050406030204" pitchFamily="18" charset="0"/>
                          </a:rPr>
                          <m:t>2</m:t>
                        </m:r>
                      </m:sup>
                    </m:sSubSup>
                  </m:oMath>
                </a14:m>
                <a:endParaRPr lang="en-GB" i="1" dirty="0"/>
              </a:p>
              <a:p>
                <a:pPr lvl="4" indent="0">
                  <a:buNone/>
                </a:pPr>
                <a:r>
                  <a:rPr lang="en-GB" i="1" dirty="0"/>
                  <a:t>“the-</a:t>
                </a:r>
                <a:r>
                  <a:rPr lang="en-GB" i="1" dirty="0" err="1"/>
                  <a:t>vectorfield</a:t>
                </a:r>
                <a:r>
                  <a:rPr lang="en-GB" i="1" dirty="0"/>
                  <a:t>-alignment-term”</a:t>
                </a:r>
              </a:p>
              <a:p>
                <a:pPr lvl="4" indent="0">
                  <a:buNone/>
                </a:pPr>
                <a:endParaRPr lang="en-GB" i="1" dirty="0"/>
              </a:p>
            </p:txBody>
          </p:sp>
        </mc:Choice>
        <mc:Fallback>
          <p:sp>
            <p:nvSpPr>
              <p:cNvPr id="9" name="Content Placeholder 8">
                <a:extLst>
                  <a:ext uri="{FF2B5EF4-FFF2-40B4-BE49-F238E27FC236}">
                    <a16:creationId xmlns:a16="http://schemas.microsoft.com/office/drawing/2014/main" id="{1DB79EFC-5D7E-BFDE-B287-5BB474DB83A1}"/>
                  </a:ext>
                </a:extLst>
              </p:cNvPr>
              <p:cNvSpPr>
                <a:spLocks noGrp="1" noRot="1" noChangeAspect="1" noMove="1" noResize="1" noEditPoints="1" noAdjustHandles="1" noChangeArrowheads="1" noChangeShapeType="1" noTextEdit="1"/>
              </p:cNvSpPr>
              <p:nvPr>
                <p:ph idx="1"/>
              </p:nvPr>
            </p:nvSpPr>
            <p:spPr>
              <a:xfrm>
                <a:off x="5464661" y="2732810"/>
                <a:ext cx="3273574" cy="380810"/>
              </a:xfrm>
              <a:blipFill>
                <a:blip r:embed="rId3"/>
                <a:stretch>
                  <a:fillRect r="-1117" b="-69841"/>
                </a:stretch>
              </a:blipFill>
            </p:spPr>
            <p:txBody>
              <a:bodyPr/>
              <a:lstStyle/>
              <a:p>
                <a:r>
                  <a:rPr lang="en-DE">
                    <a:noFill/>
                  </a:rPr>
                  <a:t> </a:t>
                </a:r>
              </a:p>
            </p:txBody>
          </p:sp>
        </mc:Fallback>
      </mc:AlternateContent>
      <p:sp>
        <p:nvSpPr>
          <p:cNvPr id="2" name="Slide Number Placeholder 1">
            <a:extLst>
              <a:ext uri="{FF2B5EF4-FFF2-40B4-BE49-F238E27FC236}">
                <a16:creationId xmlns:a16="http://schemas.microsoft.com/office/drawing/2014/main" id="{E1B17C5E-6F94-9A3A-B2FF-696A48091161}"/>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3" name="Footer Placeholder 2">
            <a:extLst>
              <a:ext uri="{FF2B5EF4-FFF2-40B4-BE49-F238E27FC236}">
                <a16:creationId xmlns:a16="http://schemas.microsoft.com/office/drawing/2014/main" id="{B0BA1F44-4290-ED7A-FD49-175B4D4EC866}"/>
              </a:ext>
            </a:extLst>
          </p:cNvPr>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8" name="Title 7">
            <a:extLst>
              <a:ext uri="{FF2B5EF4-FFF2-40B4-BE49-F238E27FC236}">
                <a16:creationId xmlns:a16="http://schemas.microsoft.com/office/drawing/2014/main" id="{34B7AC1E-D35F-58CF-8F40-3853365EC064}"/>
              </a:ext>
            </a:extLst>
          </p:cNvPr>
          <p:cNvSpPr>
            <a:spLocks noGrp="1"/>
          </p:cNvSpPr>
          <p:nvPr>
            <p:ph type="title"/>
          </p:nvPr>
        </p:nvSpPr>
        <p:spPr/>
        <p:txBody>
          <a:bodyPr/>
          <a:lstStyle/>
          <a:p>
            <a:r>
              <a:rPr lang="en-GB" dirty="0"/>
              <a:t>Method</a:t>
            </a:r>
            <a:endParaRPr lang="en-DE" dirty="0"/>
          </a:p>
        </p:txBody>
      </p:sp>
      <mc:AlternateContent xmlns:mc="http://schemas.openxmlformats.org/markup-compatibility/2006">
        <mc:Choice xmlns:a14="http://schemas.microsoft.com/office/drawing/2010/main" Requires="a14">
          <p:sp>
            <p:nvSpPr>
              <p:cNvPr id="6" name="Content Placeholder 8">
                <a:extLst>
                  <a:ext uri="{FF2B5EF4-FFF2-40B4-BE49-F238E27FC236}">
                    <a16:creationId xmlns:a16="http://schemas.microsoft.com/office/drawing/2014/main" id="{2E5BCA5D-B025-0E31-F688-B5F69912F80B}"/>
                  </a:ext>
                </a:extLst>
              </p:cNvPr>
              <p:cNvSpPr txBox="1">
                <a:spLocks/>
              </p:cNvSpPr>
              <p:nvPr/>
            </p:nvSpPr>
            <p:spPr>
              <a:xfrm>
                <a:off x="-17508" y="2773450"/>
                <a:ext cx="3453008" cy="5997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Sup>
                        <m:sSubSupPr>
                          <m:ctrlPr>
                            <a:rPr lang="en-GB" i="1">
                              <a:latin typeface="Cambria Math" panose="02040503050406030204" pitchFamily="18" charset="0"/>
                            </a:rPr>
                          </m:ctrlPr>
                        </m:sSubSupPr>
                        <m:e>
                          <m:r>
                            <m:rPr>
                              <m:lit/>
                            </m:rPr>
                            <a:rPr lang="en-GB" i="1">
                              <a:latin typeface="Cambria Math" panose="02040503050406030204" pitchFamily="18" charset="0"/>
                            </a:rPr>
                            <m:t>||</m:t>
                          </m:r>
                        </m:e>
                        <m:sub>
                          <m:r>
                            <m:rPr>
                              <m:sty m:val="p"/>
                            </m:rPr>
                            <a:rPr lang="en-GB">
                              <a:latin typeface="Cambria Math" panose="02040503050406030204" pitchFamily="18" charset="0"/>
                            </a:rPr>
                            <m:t>Ω</m:t>
                          </m:r>
                        </m:sub>
                        <m:sup>
                          <m:r>
                            <a:rPr lang="en-GB" i="1">
                              <a:latin typeface="Cambria Math" panose="02040503050406030204" pitchFamily="18" charset="0"/>
                            </a:rPr>
                            <m:t>2</m:t>
                          </m:r>
                        </m:sup>
                      </m:sSubSup>
                      <m:r>
                        <a:rPr lang="en-GB" i="1">
                          <a:latin typeface="Cambria Math" panose="02040503050406030204" pitchFamily="18" charset="0"/>
                        </a:rPr>
                        <m:t>+</m:t>
                      </m:r>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Sup>
                        <m:sSubSupPr>
                          <m:ctrlPr>
                            <a:rPr lang="en-GB" i="1">
                              <a:latin typeface="Cambria Math" panose="02040503050406030204" pitchFamily="18" charset="0"/>
                            </a:rPr>
                          </m:ctrlPr>
                        </m:sSubSupPr>
                        <m:e>
                          <m:r>
                            <m:rPr>
                              <m:lit/>
                            </m:rPr>
                            <a:rPr lang="en-GB" i="1">
                              <a:latin typeface="Cambria Math" panose="02040503050406030204" pitchFamily="18" charset="0"/>
                            </a:rPr>
                            <m:t>||</m:t>
                          </m:r>
                        </m:e>
                        <m:sub>
                          <m:r>
                            <m:rPr>
                              <m:sty m:val="p"/>
                            </m:rPr>
                            <a:rPr lang="en-GB">
                              <a:latin typeface="Cambria Math" panose="02040503050406030204" pitchFamily="18" charset="0"/>
                            </a:rPr>
                            <m:t>Ω</m:t>
                          </m:r>
                        </m:sub>
                        <m:sup>
                          <m:r>
                            <a:rPr lang="en-GB" i="1">
                              <a:latin typeface="Cambria Math" panose="02040503050406030204" pitchFamily="18" charset="0"/>
                            </a:rPr>
                            <m:t>2</m:t>
                          </m:r>
                        </m:sup>
                      </m:sSubSup>
                    </m:oMath>
                  </m:oMathPara>
                </a14:m>
                <a:endParaRPr lang="en-GB" dirty="0"/>
              </a:p>
              <a:p>
                <a:pPr algn="ctr"/>
                <a:r>
                  <a:rPr lang="en-GB" i="1" dirty="0"/>
                  <a:t>“the-surface-filling-term”</a:t>
                </a:r>
              </a:p>
            </p:txBody>
          </p:sp>
        </mc:Choice>
        <mc:Fallback>
          <p:sp>
            <p:nvSpPr>
              <p:cNvPr id="6" name="Content Placeholder 8">
                <a:extLst>
                  <a:ext uri="{FF2B5EF4-FFF2-40B4-BE49-F238E27FC236}">
                    <a16:creationId xmlns:a16="http://schemas.microsoft.com/office/drawing/2014/main" id="{2E5BCA5D-B025-0E31-F688-B5F69912F80B}"/>
                  </a:ext>
                </a:extLst>
              </p:cNvPr>
              <p:cNvSpPr txBox="1">
                <a:spLocks noRot="1" noChangeAspect="1" noMove="1" noResize="1" noEditPoints="1" noAdjustHandles="1" noChangeArrowheads="1" noChangeShapeType="1" noTextEdit="1"/>
              </p:cNvSpPr>
              <p:nvPr/>
            </p:nvSpPr>
            <p:spPr>
              <a:xfrm>
                <a:off x="-17508" y="2773450"/>
                <a:ext cx="3453008" cy="599726"/>
              </a:xfrm>
              <a:prstGeom prst="rect">
                <a:avLst/>
              </a:prstGeom>
              <a:blipFill>
                <a:blip r:embed="rId4"/>
                <a:stretch>
                  <a:fillRect/>
                </a:stretch>
              </a:blipFill>
              <a:ln w="9525">
                <a:noFill/>
                <a:miter lim="800000"/>
                <a:headEnd/>
                <a:tailEnd/>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7" name="Content Placeholder 8">
                <a:extLst>
                  <a:ext uri="{FF2B5EF4-FFF2-40B4-BE49-F238E27FC236}">
                    <a16:creationId xmlns:a16="http://schemas.microsoft.com/office/drawing/2014/main" id="{A8156235-A226-EBF4-E20A-2B9C347526D2}"/>
                  </a:ext>
                </a:extLst>
              </p:cNvPr>
              <p:cNvSpPr txBox="1">
                <a:spLocks/>
              </p:cNvSpPr>
              <p:nvPr/>
            </p:nvSpPr>
            <p:spPr>
              <a:xfrm>
                <a:off x="2637039" y="2750590"/>
                <a:ext cx="3273575" cy="3808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indent="0" algn="ctr">
                  <a:buFont typeface="Symbol" pitchFamily="18" charset="2"/>
                  <a:buNone/>
                </a:pPr>
                <a:r>
                  <a:rPr lang="en-GB" dirty="0"/>
                  <a:t> </a:t>
                </a:r>
                <a14:m>
                  <m:oMath xmlns:m="http://schemas.openxmlformats.org/officeDocument/2006/math">
                    <m:d>
                      <m:dPr>
                        <m:begChr m:val=""/>
                        <m:endChr m:val=""/>
                        <m:ctrlPr>
                          <a:rPr lang="en-GB" i="1" smtClean="0">
                            <a:latin typeface="Cambria Math" panose="02040503050406030204" pitchFamily="18" charset="0"/>
                          </a:rPr>
                        </m:ctrlPr>
                      </m:dPr>
                      <m:e>
                        <m:r>
                          <m:rPr>
                            <m:lit/>
                          </m:rPr>
                          <a:rPr lang="en-GB" i="1">
                            <a:latin typeface="Cambria Math" panose="02040503050406030204" pitchFamily="18" charset="0"/>
                          </a:rPr>
                          <m:t>|</m:t>
                        </m:r>
                        <m:r>
                          <m:rPr>
                            <m:lit/>
                          </m:rPr>
                          <a:rPr lang="en-GB" i="1" smtClean="0">
                            <a:latin typeface="Cambria Math" panose="02040503050406030204" pitchFamily="18" charset="0"/>
                          </a:rPr>
                          <m:t>|</m:t>
                        </m:r>
                        <m:acc>
                          <m:accPr>
                            <m:chr m:val="̇"/>
                            <m:ctrlPr>
                              <a:rPr lang="en-GB" i="1" smtClean="0">
                                <a:latin typeface="Cambria Math" panose="02040503050406030204" pitchFamily="18" charset="0"/>
                              </a:rPr>
                            </m:ctrlPr>
                          </m:accPr>
                          <m:e>
                            <m:r>
                              <a:rPr lang="en-GB" i="1" smtClean="0">
                                <a:latin typeface="Cambria Math" panose="02040503050406030204" pitchFamily="18" charset="0"/>
                              </a:rPr>
                              <m:t>𝛾</m:t>
                            </m:r>
                          </m:e>
                        </m:acc>
                        <m:d>
                          <m:dPr>
                            <m:ctrlPr>
                              <a:rPr lang="en-GB" i="1" smtClean="0">
                                <a:latin typeface="Cambria Math" panose="02040503050406030204" pitchFamily="18" charset="0"/>
                              </a:rPr>
                            </m:ctrlPr>
                          </m:dPr>
                          <m:e>
                            <m:r>
                              <a:rPr lang="en-GB" i="1" smtClean="0">
                                <a:latin typeface="Cambria Math" panose="02040503050406030204" pitchFamily="18" charset="0"/>
                              </a:rPr>
                              <m:t>𝑠</m:t>
                            </m:r>
                          </m:e>
                        </m:d>
                      </m:e>
                    </m:d>
                    <m:sSubSup>
                      <m:sSubSupPr>
                        <m:ctrlPr>
                          <a:rPr lang="en-GB" i="1" smtClean="0">
                            <a:latin typeface="Cambria Math" panose="02040503050406030204" pitchFamily="18" charset="0"/>
                          </a:rPr>
                        </m:ctrlPr>
                      </m:sSubSupPr>
                      <m:e>
                        <m:r>
                          <m:rPr>
                            <m:lit/>
                          </m:rPr>
                          <a:rPr lang="en-GB" i="1">
                            <a:latin typeface="Cambria Math" panose="02040503050406030204" pitchFamily="18" charset="0"/>
                          </a:rPr>
                          <m:t>||</m:t>
                        </m:r>
                      </m:e>
                      <m:sub>
                        <m:r>
                          <m:rPr>
                            <m:sty m:val="p"/>
                          </m:rPr>
                          <a:rPr lang="en-GB" smtClean="0">
                            <a:latin typeface="Cambria Math" panose="02040503050406030204" pitchFamily="18" charset="0"/>
                          </a:rPr>
                          <m:t>Ω</m:t>
                        </m:r>
                      </m:sub>
                      <m:sup>
                        <m:r>
                          <a:rPr lang="en-GB" i="1" smtClean="0">
                            <a:latin typeface="Cambria Math" panose="02040503050406030204" pitchFamily="18" charset="0"/>
                          </a:rPr>
                          <m:t>2</m:t>
                        </m:r>
                      </m:sup>
                    </m:sSubSup>
                  </m:oMath>
                </a14:m>
                <a:endParaRPr lang="en-GB" i="1" dirty="0"/>
              </a:p>
              <a:p>
                <a:pPr lvl="4" indent="0" algn="ctr">
                  <a:buFont typeface="Symbol" pitchFamily="18" charset="2"/>
                  <a:buNone/>
                </a:pPr>
                <a:r>
                  <a:rPr lang="en-GB" i="1" dirty="0"/>
                  <a:t>“the-shortest-curve-term”</a:t>
                </a:r>
              </a:p>
              <a:p>
                <a:pPr lvl="4" indent="0" algn="ctr">
                  <a:buFont typeface="Symbol" pitchFamily="18" charset="2"/>
                  <a:buNone/>
                </a:pPr>
                <a:endParaRPr lang="en-GB" i="1" dirty="0"/>
              </a:p>
            </p:txBody>
          </p:sp>
        </mc:Choice>
        <mc:Fallback>
          <p:sp>
            <p:nvSpPr>
              <p:cNvPr id="7" name="Content Placeholder 8">
                <a:extLst>
                  <a:ext uri="{FF2B5EF4-FFF2-40B4-BE49-F238E27FC236}">
                    <a16:creationId xmlns:a16="http://schemas.microsoft.com/office/drawing/2014/main" id="{A8156235-A226-EBF4-E20A-2B9C347526D2}"/>
                  </a:ext>
                </a:extLst>
              </p:cNvPr>
              <p:cNvSpPr txBox="1">
                <a:spLocks noRot="1" noChangeAspect="1" noMove="1" noResize="1" noEditPoints="1" noAdjustHandles="1" noChangeArrowheads="1" noChangeShapeType="1" noTextEdit="1"/>
              </p:cNvSpPr>
              <p:nvPr/>
            </p:nvSpPr>
            <p:spPr>
              <a:xfrm>
                <a:off x="2637039" y="2750590"/>
                <a:ext cx="3273575" cy="380811"/>
              </a:xfrm>
              <a:prstGeom prst="rect">
                <a:avLst/>
              </a:prstGeom>
              <a:blipFill>
                <a:blip r:embed="rId5"/>
                <a:stretch>
                  <a:fillRect b="-63492"/>
                </a:stretch>
              </a:blipFill>
              <a:ln w="9525">
                <a:noFill/>
                <a:miter lim="800000"/>
                <a:headEnd/>
                <a:tailEnd/>
              </a:ln>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22C561E-B0F5-2BAB-A5EE-285F0C758EBB}"/>
                  </a:ext>
                </a:extLst>
              </p:cNvPr>
              <p:cNvSpPr txBox="1"/>
              <p:nvPr/>
            </p:nvSpPr>
            <p:spPr>
              <a:xfrm>
                <a:off x="-675861" y="3673624"/>
                <a:ext cx="10336696" cy="989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rPr>
                            <m:t>𝐸</m:t>
                          </m:r>
                        </m:e>
                        <m:sub>
                          <m:r>
                            <a:rPr lang="en-GB" sz="1400" i="1" smtClean="0">
                              <a:latin typeface="Cambria Math" panose="02040503050406030204" pitchFamily="18" charset="0"/>
                            </a:rPr>
                            <m:t>𝑀</m:t>
                          </m:r>
                        </m:sub>
                      </m:sSub>
                      <m:r>
                        <a:rPr lang="en-GB" sz="1400" i="1" smtClean="0">
                          <a:latin typeface="Cambria Math" panose="02040503050406030204" pitchFamily="18" charset="0"/>
                        </a:rPr>
                        <m:t>=</m:t>
                      </m:r>
                      <m:nary>
                        <m:naryPr>
                          <m:supHide m:val="on"/>
                          <m:ctrlPr>
                            <a:rPr lang="en-GB" sz="1400" i="1" smtClean="0">
                              <a:latin typeface="Cambria Math" panose="02040503050406030204" pitchFamily="18" charset="0"/>
                            </a:rPr>
                          </m:ctrlPr>
                        </m:naryPr>
                        <m:sub>
                          <m:r>
                            <a:rPr lang="en-GB" sz="1400" i="1" smtClean="0">
                              <a:latin typeface="Cambria Math" panose="02040503050406030204" pitchFamily="18" charset="0"/>
                            </a:rPr>
                            <m:t>𝛾</m:t>
                          </m:r>
                        </m:sub>
                        <m:sup/>
                        <m:e>
                          <m:r>
                            <m:rPr>
                              <m:nor/>
                            </m:rPr>
                            <a:rPr lang="en-GB" sz="1400" i="1" dirty="0"/>
                            <m:t>“</m:t>
                          </m:r>
                          <m:r>
                            <m:rPr>
                              <m:nor/>
                            </m:rPr>
                            <a:rPr lang="en-GB" sz="1400" i="1" dirty="0"/>
                            <m:t>the</m:t>
                          </m:r>
                          <m:r>
                            <m:rPr>
                              <m:nor/>
                            </m:rPr>
                            <a:rPr lang="en-GB" sz="1400" i="1" dirty="0"/>
                            <m:t>−</m:t>
                          </m:r>
                          <m:r>
                            <m:rPr>
                              <m:nor/>
                            </m:rPr>
                            <a:rPr lang="en-GB" sz="1400" i="1" dirty="0"/>
                            <m:t>surface</m:t>
                          </m:r>
                          <m:r>
                            <m:rPr>
                              <m:nor/>
                            </m:rPr>
                            <a:rPr lang="en-GB" sz="1400" i="1" dirty="0"/>
                            <m:t>−</m:t>
                          </m:r>
                          <m:r>
                            <m:rPr>
                              <m:nor/>
                            </m:rPr>
                            <a:rPr lang="en-GB" sz="1400" i="1" dirty="0"/>
                            <m:t>filling</m:t>
                          </m:r>
                          <m:r>
                            <m:rPr>
                              <m:nor/>
                            </m:rPr>
                            <a:rPr lang="en-GB" sz="1400" i="1" dirty="0"/>
                            <m:t>−</m:t>
                          </m:r>
                          <m:r>
                            <m:rPr>
                              <m:nor/>
                            </m:rPr>
                            <a:rPr lang="en-GB" sz="1400" i="1" dirty="0"/>
                            <m:t>term</m:t>
                          </m:r>
                          <m:r>
                            <m:rPr>
                              <m:nor/>
                            </m:rPr>
                            <a:rPr lang="en-GB" sz="1400" i="1" dirty="0"/>
                            <m:t>” </m:t>
                          </m:r>
                          <m:r>
                            <a:rPr lang="en-GB" sz="1400" b="0" i="1" dirty="0" smtClean="0">
                              <a:latin typeface="Cambria Math" panose="02040503050406030204" pitchFamily="18" charset="0"/>
                            </a:rPr>
                            <m:t>+</m:t>
                          </m:r>
                          <m:r>
                            <m:rPr>
                              <m:nor/>
                            </m:rPr>
                            <a:rPr lang="en-GB" sz="1400" i="1" dirty="0"/>
                            <m:t>“</m:t>
                          </m:r>
                          <m:r>
                            <m:rPr>
                              <m:nor/>
                            </m:rPr>
                            <a:rPr lang="en-GB" sz="1400" i="1" dirty="0"/>
                            <m:t>the</m:t>
                          </m:r>
                          <m:r>
                            <m:rPr>
                              <m:nor/>
                            </m:rPr>
                            <a:rPr lang="en-GB" sz="1400" i="1" dirty="0"/>
                            <m:t>-</m:t>
                          </m:r>
                          <m:r>
                            <m:rPr>
                              <m:nor/>
                            </m:rPr>
                            <a:rPr lang="en-GB" sz="1400" i="1" dirty="0"/>
                            <m:t>shortest</m:t>
                          </m:r>
                          <m:r>
                            <m:rPr>
                              <m:nor/>
                            </m:rPr>
                            <a:rPr lang="en-GB" sz="1400" i="1" dirty="0"/>
                            <m:t>-</m:t>
                          </m:r>
                          <m:r>
                            <m:rPr>
                              <m:nor/>
                            </m:rPr>
                            <a:rPr lang="en-GB" sz="1400" i="1" dirty="0"/>
                            <m:t>curve</m:t>
                          </m:r>
                          <m:r>
                            <m:rPr>
                              <m:nor/>
                            </m:rPr>
                            <a:rPr lang="en-GB" sz="1400" i="1" dirty="0"/>
                            <m:t>-</m:t>
                          </m:r>
                          <m:r>
                            <m:rPr>
                              <m:nor/>
                            </m:rPr>
                            <a:rPr lang="en-GB" sz="1400" i="1" dirty="0"/>
                            <m:t>term</m:t>
                          </m:r>
                          <m:r>
                            <m:rPr>
                              <m:nor/>
                            </m:rPr>
                            <a:rPr lang="en-GB" sz="1400" i="1" dirty="0"/>
                            <m:t>” </m:t>
                          </m:r>
                          <m:r>
                            <a:rPr lang="en-GB" sz="1400" b="0" i="1" dirty="0" smtClean="0">
                              <a:latin typeface="Cambria Math" panose="02040503050406030204" pitchFamily="18" charset="0"/>
                            </a:rPr>
                            <m:t>+</m:t>
                          </m:r>
                          <m:r>
                            <m:rPr>
                              <m:nor/>
                            </m:rPr>
                            <a:rPr lang="en-GB" sz="1400" i="1" dirty="0"/>
                            <m:t>“</m:t>
                          </m:r>
                          <m:r>
                            <m:rPr>
                              <m:nor/>
                            </m:rPr>
                            <a:rPr lang="en-GB" sz="1400" i="1" dirty="0"/>
                            <m:t>the</m:t>
                          </m:r>
                          <m:r>
                            <m:rPr>
                              <m:nor/>
                            </m:rPr>
                            <a:rPr lang="en-GB" sz="1400" i="1" dirty="0"/>
                            <m:t>-</m:t>
                          </m:r>
                          <m:r>
                            <m:rPr>
                              <m:nor/>
                            </m:rPr>
                            <a:rPr lang="en-GB" sz="1400" i="1" dirty="0"/>
                            <m:t>vectorfield</m:t>
                          </m:r>
                          <m:r>
                            <m:rPr>
                              <m:nor/>
                            </m:rPr>
                            <a:rPr lang="en-GB" sz="1400" i="1" dirty="0"/>
                            <m:t>-</m:t>
                          </m:r>
                          <m:r>
                            <m:rPr>
                              <m:nor/>
                            </m:rPr>
                            <a:rPr lang="en-GB" sz="1400" i="1" dirty="0"/>
                            <m:t>alignment</m:t>
                          </m:r>
                          <m:r>
                            <m:rPr>
                              <m:nor/>
                            </m:rPr>
                            <a:rPr lang="en-GB" sz="1400" i="1" dirty="0"/>
                            <m:t>-</m:t>
                          </m:r>
                          <m:r>
                            <m:rPr>
                              <m:nor/>
                            </m:rPr>
                            <a:rPr lang="en-GB" sz="1400" i="1" dirty="0"/>
                            <m:t>term</m:t>
                          </m:r>
                          <m:r>
                            <m:rPr>
                              <m:nor/>
                            </m:rPr>
                            <a:rPr lang="en-GB" sz="1400" i="1" dirty="0"/>
                            <m:t>” </m:t>
                          </m:r>
                          <m:r>
                            <a:rPr lang="en-GB" sz="1400" b="0" i="1" dirty="0" smtClean="0">
                              <a:latin typeface="Cambria Math" panose="02040503050406030204" pitchFamily="18" charset="0"/>
                            </a:rPr>
                            <m:t>+</m:t>
                          </m:r>
                          <m:r>
                            <a:rPr lang="en-GB" sz="1400" b="0" i="1" dirty="0" smtClean="0">
                              <a:latin typeface="Cambria Math" panose="02040503050406030204" pitchFamily="18" charset="0"/>
                            </a:rPr>
                            <m:t>"…"</m:t>
                          </m:r>
                          <m:r>
                            <a:rPr lang="en-GB" sz="1400" i="1" smtClean="0">
                              <a:latin typeface="Cambria Math" panose="02040503050406030204" pitchFamily="18" charset="0"/>
                            </a:rPr>
                            <m:t>𝑑𝑠</m:t>
                          </m:r>
                        </m:e>
                      </m:nary>
                    </m:oMath>
                  </m:oMathPara>
                </a14:m>
                <a:endParaRPr lang="en-GB" sz="1400" dirty="0"/>
              </a:p>
              <a:p>
                <a:endParaRPr lang="en-GB" sz="1400" dirty="0"/>
              </a:p>
              <a:p>
                <a:pPr algn="ctr"/>
                <a:r>
                  <a:rPr lang="en-GB" sz="1400" dirty="0"/>
                  <a:t>We can minimize a discretization of the objective function </a:t>
                </a:r>
                <a14:m>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rPr>
                          <m:t>𝐸</m:t>
                        </m:r>
                      </m:e>
                      <m:sub>
                        <m:r>
                          <a:rPr lang="en-GB" sz="1400" i="1" smtClean="0">
                            <a:latin typeface="Cambria Math" panose="02040503050406030204" pitchFamily="18" charset="0"/>
                          </a:rPr>
                          <m:t>𝑀</m:t>
                        </m:r>
                      </m:sub>
                    </m:sSub>
                  </m:oMath>
                </a14:m>
                <a:r>
                  <a:rPr lang="en-GB" sz="1400" dirty="0"/>
                  <a:t>.</a:t>
                </a:r>
              </a:p>
            </p:txBody>
          </p:sp>
        </mc:Choice>
        <mc:Fallback>
          <p:sp>
            <p:nvSpPr>
              <p:cNvPr id="13" name="TextBox 12">
                <a:extLst>
                  <a:ext uri="{FF2B5EF4-FFF2-40B4-BE49-F238E27FC236}">
                    <a16:creationId xmlns:a16="http://schemas.microsoft.com/office/drawing/2014/main" id="{022C561E-B0F5-2BAB-A5EE-285F0C758EBB}"/>
                  </a:ext>
                </a:extLst>
              </p:cNvPr>
              <p:cNvSpPr txBox="1">
                <a:spLocks noRot="1" noChangeAspect="1" noMove="1" noResize="1" noEditPoints="1" noAdjustHandles="1" noChangeArrowheads="1" noChangeShapeType="1" noTextEdit="1"/>
              </p:cNvSpPr>
              <p:nvPr/>
            </p:nvSpPr>
            <p:spPr>
              <a:xfrm>
                <a:off x="-675861" y="3673624"/>
                <a:ext cx="10336696" cy="989117"/>
              </a:xfrm>
              <a:prstGeom prst="rect">
                <a:avLst/>
              </a:prstGeom>
              <a:blipFill>
                <a:blip r:embed="rId6"/>
                <a:stretch>
                  <a:fillRect t="-88272" b="-80247"/>
                </a:stretch>
              </a:blipFill>
            </p:spPr>
            <p:txBody>
              <a:bodyPr/>
              <a:lstStyle/>
              <a:p>
                <a:r>
                  <a:rPr lang="en-DE">
                    <a:noFill/>
                  </a:rPr>
                  <a:t> </a:t>
                </a:r>
              </a:p>
            </p:txBody>
          </p:sp>
        </mc:Fallback>
      </mc:AlternateContent>
      <p:pic>
        <p:nvPicPr>
          <p:cNvPr id="15" name="Picture 14" descr="A group of spheres with lines&#10;&#10;AI-generated content may be incorrect.">
            <a:extLst>
              <a:ext uri="{FF2B5EF4-FFF2-40B4-BE49-F238E27FC236}">
                <a16:creationId xmlns:a16="http://schemas.microsoft.com/office/drawing/2014/main" id="{5AA9F3D6-AF67-002C-8031-D71EAB9079D8}"/>
              </a:ext>
            </a:extLst>
          </p:cNvPr>
          <p:cNvPicPr>
            <a:picLocks noChangeAspect="1"/>
          </p:cNvPicPr>
          <p:nvPr/>
        </p:nvPicPr>
        <p:blipFill>
          <a:blip r:embed="rId7"/>
          <a:srcRect l="74140" t="13037" r="169" b="51569"/>
          <a:stretch>
            <a:fillRect/>
          </a:stretch>
        </p:blipFill>
        <p:spPr>
          <a:xfrm>
            <a:off x="776968" y="792628"/>
            <a:ext cx="2042160" cy="1820515"/>
          </a:xfrm>
          <a:prstGeom prst="rect">
            <a:avLst/>
          </a:prstGeom>
        </p:spPr>
      </p:pic>
      <p:pic>
        <p:nvPicPr>
          <p:cNvPr id="16" name="Picture 15" descr="A group of spheres with lines&#10;&#10;AI-generated content may be incorrect.">
            <a:extLst>
              <a:ext uri="{FF2B5EF4-FFF2-40B4-BE49-F238E27FC236}">
                <a16:creationId xmlns:a16="http://schemas.microsoft.com/office/drawing/2014/main" id="{238CEB54-452D-C452-0061-412B646F6C0D}"/>
              </a:ext>
            </a:extLst>
          </p:cNvPr>
          <p:cNvPicPr>
            <a:picLocks noChangeAspect="1"/>
          </p:cNvPicPr>
          <p:nvPr/>
        </p:nvPicPr>
        <p:blipFill>
          <a:blip r:embed="rId7"/>
          <a:srcRect l="23429" t="13037" r="50880" b="51569"/>
          <a:stretch>
            <a:fillRect/>
          </a:stretch>
        </p:blipFill>
        <p:spPr>
          <a:xfrm>
            <a:off x="3619228" y="861351"/>
            <a:ext cx="2042160" cy="1820515"/>
          </a:xfrm>
          <a:prstGeom prst="rect">
            <a:avLst/>
          </a:prstGeom>
        </p:spPr>
      </p:pic>
      <p:pic>
        <p:nvPicPr>
          <p:cNvPr id="17" name="Picture 16" descr="A group of spheres with lines&#10;&#10;AI-generated content may be incorrect.">
            <a:extLst>
              <a:ext uri="{FF2B5EF4-FFF2-40B4-BE49-F238E27FC236}">
                <a16:creationId xmlns:a16="http://schemas.microsoft.com/office/drawing/2014/main" id="{7B5D66EF-7654-5078-88A9-94E638EE5764}"/>
              </a:ext>
            </a:extLst>
          </p:cNvPr>
          <p:cNvPicPr>
            <a:picLocks noChangeAspect="1"/>
          </p:cNvPicPr>
          <p:nvPr/>
        </p:nvPicPr>
        <p:blipFill>
          <a:blip r:embed="rId7"/>
          <a:srcRect l="48270" t="13037" r="26039" b="51569"/>
          <a:stretch>
            <a:fillRect/>
          </a:stretch>
        </p:blipFill>
        <p:spPr>
          <a:xfrm>
            <a:off x="6461488" y="894514"/>
            <a:ext cx="2042160" cy="1820515"/>
          </a:xfrm>
          <a:prstGeom prst="rect">
            <a:avLst/>
          </a:prstGeom>
        </p:spPr>
      </p:pic>
    </p:spTree>
    <p:extLst>
      <p:ext uri="{BB962C8B-B14F-4D97-AF65-F5344CB8AC3E}">
        <p14:creationId xmlns:p14="http://schemas.microsoft.com/office/powerpoint/2010/main" val="174786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DEA0C-9E5D-496B-C0F2-673DA6FCBA83}"/>
            </a:ext>
          </a:extLst>
        </p:cNvPr>
        <p:cNvGrpSpPr/>
        <p:nvPr/>
      </p:nvGrpSpPr>
      <p:grpSpPr>
        <a:xfrm>
          <a:off x="0" y="0"/>
          <a:ext cx="0" cy="0"/>
          <a:chOff x="0" y="0"/>
          <a:chExt cx="0" cy="0"/>
        </a:xfrm>
      </p:grpSpPr>
      <p:pic>
        <p:nvPicPr>
          <p:cNvPr id="29" name="Picture 28" descr="A group of spheres with lines&#10;&#10;AI-generated content may be incorrect.">
            <a:extLst>
              <a:ext uri="{FF2B5EF4-FFF2-40B4-BE49-F238E27FC236}">
                <a16:creationId xmlns:a16="http://schemas.microsoft.com/office/drawing/2014/main" id="{14BD9E88-4F0D-E3EB-5D49-2E0996735AED}"/>
              </a:ext>
            </a:extLst>
          </p:cNvPr>
          <p:cNvPicPr>
            <a:picLocks noChangeAspect="1"/>
          </p:cNvPicPr>
          <p:nvPr/>
        </p:nvPicPr>
        <p:blipFill>
          <a:blip r:embed="rId3"/>
          <a:srcRect l="72583" t="56767" r="4581" b="7839"/>
          <a:stretch>
            <a:fillRect/>
          </a:stretch>
        </p:blipFill>
        <p:spPr>
          <a:xfrm>
            <a:off x="7648139" y="2041429"/>
            <a:ext cx="1393419" cy="1397448"/>
          </a:xfrm>
          <a:prstGeom prst="rect">
            <a:avLst/>
          </a:prstGeom>
        </p:spPr>
      </p:pic>
      <p:pic>
        <p:nvPicPr>
          <p:cNvPr id="25" name="Picture 24" descr="A group of spheres with lines&#10;&#10;AI-generated content may be incorrect.">
            <a:extLst>
              <a:ext uri="{FF2B5EF4-FFF2-40B4-BE49-F238E27FC236}">
                <a16:creationId xmlns:a16="http://schemas.microsoft.com/office/drawing/2014/main" id="{8FBEA6D6-1EA7-89E0-2379-D0812A5A5D60}"/>
              </a:ext>
            </a:extLst>
          </p:cNvPr>
          <p:cNvPicPr>
            <a:picLocks noChangeAspect="1"/>
          </p:cNvPicPr>
          <p:nvPr/>
        </p:nvPicPr>
        <p:blipFill>
          <a:blip r:embed="rId3"/>
          <a:srcRect l="-1272" t="12444" r="75581" b="52162"/>
          <a:stretch>
            <a:fillRect/>
          </a:stretch>
        </p:blipFill>
        <p:spPr>
          <a:xfrm>
            <a:off x="87325" y="2033392"/>
            <a:ext cx="1567585" cy="1397448"/>
          </a:xfrm>
          <a:prstGeom prst="rect">
            <a:avLst/>
          </a:prstGeom>
        </p:spPr>
      </p:pic>
      <p:pic>
        <p:nvPicPr>
          <p:cNvPr id="26" name="Picture 25" descr="A group of spheres with lines&#10;&#10;AI-generated content may be incorrect.">
            <a:extLst>
              <a:ext uri="{FF2B5EF4-FFF2-40B4-BE49-F238E27FC236}">
                <a16:creationId xmlns:a16="http://schemas.microsoft.com/office/drawing/2014/main" id="{F4F84CDE-FF26-6606-B6D1-264204DD4210}"/>
              </a:ext>
            </a:extLst>
          </p:cNvPr>
          <p:cNvPicPr>
            <a:picLocks noChangeAspect="1"/>
          </p:cNvPicPr>
          <p:nvPr/>
        </p:nvPicPr>
        <p:blipFill>
          <a:blip r:embed="rId3"/>
          <a:srcRect l="-765" t="54007" r="75074" b="10599"/>
          <a:stretch>
            <a:fillRect/>
          </a:stretch>
        </p:blipFill>
        <p:spPr>
          <a:xfrm>
            <a:off x="1939120" y="2033392"/>
            <a:ext cx="1567585" cy="1397448"/>
          </a:xfrm>
          <a:prstGeom prst="rect">
            <a:avLst/>
          </a:prstGeom>
        </p:spPr>
      </p:pic>
      <p:pic>
        <p:nvPicPr>
          <p:cNvPr id="27" name="Picture 26" descr="A group of spheres with lines&#10;&#10;AI-generated content may be incorrect.">
            <a:extLst>
              <a:ext uri="{FF2B5EF4-FFF2-40B4-BE49-F238E27FC236}">
                <a16:creationId xmlns:a16="http://schemas.microsoft.com/office/drawing/2014/main" id="{110DC397-8E54-3469-DE98-70A83617AC0B}"/>
              </a:ext>
            </a:extLst>
          </p:cNvPr>
          <p:cNvPicPr>
            <a:picLocks noChangeAspect="1"/>
          </p:cNvPicPr>
          <p:nvPr/>
        </p:nvPicPr>
        <p:blipFill>
          <a:blip r:embed="rId3"/>
          <a:srcRect l="23780" t="54007" r="53384" b="10599"/>
          <a:stretch>
            <a:fillRect/>
          </a:stretch>
        </p:blipFill>
        <p:spPr>
          <a:xfrm>
            <a:off x="3882229" y="2021127"/>
            <a:ext cx="1393419" cy="1397448"/>
          </a:xfrm>
          <a:prstGeom prst="rect">
            <a:avLst/>
          </a:prstGeom>
        </p:spPr>
      </p:pic>
      <p:pic>
        <p:nvPicPr>
          <p:cNvPr id="28" name="Picture 27" descr="A group of spheres with lines&#10;&#10;AI-generated content may be incorrect.">
            <a:extLst>
              <a:ext uri="{FF2B5EF4-FFF2-40B4-BE49-F238E27FC236}">
                <a16:creationId xmlns:a16="http://schemas.microsoft.com/office/drawing/2014/main" id="{427F4669-336B-DD32-1FDB-0263D371FE32}"/>
              </a:ext>
            </a:extLst>
          </p:cNvPr>
          <p:cNvPicPr>
            <a:picLocks noChangeAspect="1"/>
          </p:cNvPicPr>
          <p:nvPr/>
        </p:nvPicPr>
        <p:blipFill>
          <a:blip r:embed="rId3"/>
          <a:srcRect l="47733" t="54007" r="29431" b="10599"/>
          <a:stretch>
            <a:fillRect/>
          </a:stretch>
        </p:blipFill>
        <p:spPr>
          <a:xfrm>
            <a:off x="5745836" y="2004913"/>
            <a:ext cx="1393419" cy="1397448"/>
          </a:xfrm>
          <a:prstGeom prst="rect">
            <a:avLst/>
          </a:prstGeom>
        </p:spPr>
      </p:pic>
      <p:sp>
        <p:nvSpPr>
          <p:cNvPr id="2" name="Slide Number Placeholder 1">
            <a:extLst>
              <a:ext uri="{FF2B5EF4-FFF2-40B4-BE49-F238E27FC236}">
                <a16:creationId xmlns:a16="http://schemas.microsoft.com/office/drawing/2014/main" id="{F75A7828-7E1F-BDDB-203D-BB0E9A2C796F}"/>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3" name="Footer Placeholder 2">
            <a:extLst>
              <a:ext uri="{FF2B5EF4-FFF2-40B4-BE49-F238E27FC236}">
                <a16:creationId xmlns:a16="http://schemas.microsoft.com/office/drawing/2014/main" id="{FD436CF2-123F-5DAC-BEAF-8C5AB41AE330}"/>
              </a:ext>
            </a:extLst>
          </p:cNvPr>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8" name="Title 7">
            <a:extLst>
              <a:ext uri="{FF2B5EF4-FFF2-40B4-BE49-F238E27FC236}">
                <a16:creationId xmlns:a16="http://schemas.microsoft.com/office/drawing/2014/main" id="{86459626-D4A6-B976-A830-1EB2208B1BBA}"/>
              </a:ext>
            </a:extLst>
          </p:cNvPr>
          <p:cNvSpPr>
            <a:spLocks noGrp="1"/>
          </p:cNvSpPr>
          <p:nvPr>
            <p:ph type="title"/>
          </p:nvPr>
        </p:nvSpPr>
        <p:spPr/>
        <p:txBody>
          <a:bodyPr/>
          <a:lstStyle/>
          <a:p>
            <a:r>
              <a:rPr lang="en-GB" dirty="0"/>
              <a:t>Method</a:t>
            </a:r>
            <a:endParaRPr lang="en-DE" dirty="0"/>
          </a:p>
        </p:txBody>
      </p:sp>
      <p:sp>
        <p:nvSpPr>
          <p:cNvPr id="10" name="Inhaltsplatzhalter 1">
            <a:extLst>
              <a:ext uri="{FF2B5EF4-FFF2-40B4-BE49-F238E27FC236}">
                <a16:creationId xmlns:a16="http://schemas.microsoft.com/office/drawing/2014/main" id="{7E9CA6C4-1803-EA2F-8BE4-8CC945CC57C6}"/>
              </a:ext>
            </a:extLst>
          </p:cNvPr>
          <p:cNvSpPr txBox="1">
            <a:spLocks/>
          </p:cNvSpPr>
          <p:nvPr/>
        </p:nvSpPr>
        <p:spPr>
          <a:xfrm>
            <a:off x="839958" y="3394584"/>
            <a:ext cx="1732346"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discretization</a:t>
            </a:r>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algn="ctr"/>
            <a:endParaRPr lang="de-DE" dirty="0"/>
          </a:p>
        </p:txBody>
      </p:sp>
      <p:cxnSp>
        <p:nvCxnSpPr>
          <p:cNvPr id="14" name="Straight Arrow Connector 13">
            <a:extLst>
              <a:ext uri="{FF2B5EF4-FFF2-40B4-BE49-F238E27FC236}">
                <a16:creationId xmlns:a16="http://schemas.microsoft.com/office/drawing/2014/main" id="{0D546622-E2C6-2D7A-795C-8D664EEA35E5}"/>
              </a:ext>
            </a:extLst>
          </p:cNvPr>
          <p:cNvCxnSpPr/>
          <p:nvPr/>
        </p:nvCxnSpPr>
        <p:spPr>
          <a:xfrm>
            <a:off x="1559114" y="2744626"/>
            <a:ext cx="508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9361140-75A9-544F-A43A-18C6405A7F75}"/>
              </a:ext>
            </a:extLst>
          </p:cNvPr>
          <p:cNvCxnSpPr/>
          <p:nvPr/>
        </p:nvCxnSpPr>
        <p:spPr>
          <a:xfrm>
            <a:off x="3373345" y="2751483"/>
            <a:ext cx="508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71E1411-04B6-34D0-A4B9-E37A88789844}"/>
              </a:ext>
            </a:extLst>
          </p:cNvPr>
          <p:cNvCxnSpPr/>
          <p:nvPr/>
        </p:nvCxnSpPr>
        <p:spPr>
          <a:xfrm>
            <a:off x="7157212" y="2740153"/>
            <a:ext cx="508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7A0C683-CF69-3B64-7772-DA0BC0CCA1AC}"/>
              </a:ext>
            </a:extLst>
          </p:cNvPr>
          <p:cNvCxnSpPr>
            <a:cxnSpLocks/>
          </p:cNvCxnSpPr>
          <p:nvPr/>
        </p:nvCxnSpPr>
        <p:spPr>
          <a:xfrm>
            <a:off x="4504283" y="1636317"/>
            <a:ext cx="0" cy="38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Inhaltsplatzhalter 1">
            <a:extLst>
              <a:ext uri="{FF2B5EF4-FFF2-40B4-BE49-F238E27FC236}">
                <a16:creationId xmlns:a16="http://schemas.microsoft.com/office/drawing/2014/main" id="{C7F74090-ABE1-0CB3-0AB3-633EF88861D1}"/>
              </a:ext>
            </a:extLst>
          </p:cNvPr>
          <p:cNvSpPr txBox="1">
            <a:spLocks/>
          </p:cNvSpPr>
          <p:nvPr/>
        </p:nvSpPr>
        <p:spPr>
          <a:xfrm>
            <a:off x="6562193" y="3369213"/>
            <a:ext cx="1732346"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interpolation</a:t>
            </a:r>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algn="ctr"/>
            <a:endParaRPr lang="de-DE" dirty="0"/>
          </a:p>
        </p:txBody>
      </p:sp>
      <p:sp>
        <p:nvSpPr>
          <p:cNvPr id="23" name="Inhaltsplatzhalter 1">
            <a:extLst>
              <a:ext uri="{FF2B5EF4-FFF2-40B4-BE49-F238E27FC236}">
                <a16:creationId xmlns:a16="http://schemas.microsoft.com/office/drawing/2014/main" id="{995105EC-5C0B-B961-8AF0-7631D850CC08}"/>
              </a:ext>
            </a:extLst>
          </p:cNvPr>
          <p:cNvSpPr txBox="1">
            <a:spLocks/>
          </p:cNvSpPr>
          <p:nvPr/>
        </p:nvSpPr>
        <p:spPr>
          <a:xfrm>
            <a:off x="2341520" y="3390535"/>
            <a:ext cx="2572534" cy="467321"/>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optimization</a:t>
            </a:r>
          </a:p>
          <a:p>
            <a:pPr algn="ctr"/>
            <a:r>
              <a:rPr lang="en-GB" sz="1100" dirty="0"/>
              <a:t>newton-with-projected-hessian</a:t>
            </a:r>
          </a:p>
        </p:txBody>
      </p:sp>
      <p:sp>
        <p:nvSpPr>
          <p:cNvPr id="24" name="Inhaltsplatzhalter 1">
            <a:extLst>
              <a:ext uri="{FF2B5EF4-FFF2-40B4-BE49-F238E27FC236}">
                <a16:creationId xmlns:a16="http://schemas.microsoft.com/office/drawing/2014/main" id="{8651DCAF-2ED6-52AC-D4FE-6F471D02CCCC}"/>
              </a:ext>
            </a:extLst>
          </p:cNvPr>
          <p:cNvSpPr txBox="1">
            <a:spLocks/>
          </p:cNvSpPr>
          <p:nvPr/>
        </p:nvSpPr>
        <p:spPr>
          <a:xfrm>
            <a:off x="4364905" y="3369876"/>
            <a:ext cx="2572534"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“taking-the-step”</a:t>
            </a:r>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marL="285750" indent="-285750" algn="ctr">
              <a:buFont typeface="Arial" panose="020B0604020202020204" pitchFamily="34" charset="0"/>
              <a:buChar char="•"/>
            </a:pPr>
            <a:endParaRPr lang="en-GB" dirty="0"/>
          </a:p>
          <a:p>
            <a:pPr algn="ctr"/>
            <a:endParaRPr lang="de-DE" dirty="0"/>
          </a:p>
        </p:txBody>
      </p:sp>
      <p:sp>
        <p:nvSpPr>
          <p:cNvPr id="30" name="Inhaltsplatzhalter 1">
            <a:extLst>
              <a:ext uri="{FF2B5EF4-FFF2-40B4-BE49-F238E27FC236}">
                <a16:creationId xmlns:a16="http://schemas.microsoft.com/office/drawing/2014/main" id="{D9F5E60F-C696-A931-D612-E48C91252210}"/>
              </a:ext>
            </a:extLst>
          </p:cNvPr>
          <p:cNvSpPr txBox="1">
            <a:spLocks/>
          </p:cNvSpPr>
          <p:nvPr/>
        </p:nvSpPr>
        <p:spPr>
          <a:xfrm>
            <a:off x="2248919" y="1994073"/>
            <a:ext cx="2749825"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900" i="1" dirty="0">
                <a:solidFill>
                  <a:schemeClr val="bg1">
                    <a:lumMod val="75000"/>
                  </a:schemeClr>
                </a:solidFill>
              </a:rPr>
              <a:t>CASADI</a:t>
            </a:r>
          </a:p>
          <a:p>
            <a:pPr algn="ctr"/>
            <a:r>
              <a:rPr lang="en-GB" sz="900" i="1" dirty="0">
                <a:solidFill>
                  <a:schemeClr val="bg1">
                    <a:lumMod val="75000"/>
                  </a:schemeClr>
                </a:solidFill>
              </a:rPr>
              <a:t>NUMPY</a:t>
            </a:r>
          </a:p>
          <a:p>
            <a:pPr marL="285750" indent="-285750" algn="ctr">
              <a:buFont typeface="Arial" panose="020B0604020202020204" pitchFamily="34" charset="0"/>
              <a:buChar char="•"/>
            </a:pPr>
            <a:endParaRPr lang="en-GB" sz="900" i="1" dirty="0">
              <a:solidFill>
                <a:schemeClr val="bg1">
                  <a:lumMod val="75000"/>
                </a:schemeClr>
              </a:solidFill>
            </a:endParaRPr>
          </a:p>
          <a:p>
            <a:pPr marL="285750" indent="-285750" algn="ctr">
              <a:buFont typeface="Arial" panose="020B0604020202020204" pitchFamily="34" charset="0"/>
              <a:buChar char="•"/>
            </a:pPr>
            <a:endParaRPr lang="en-GB" sz="900" i="1" dirty="0">
              <a:solidFill>
                <a:schemeClr val="bg1">
                  <a:lumMod val="75000"/>
                </a:schemeClr>
              </a:solidFill>
            </a:endParaRPr>
          </a:p>
          <a:p>
            <a:pPr marL="285750" indent="-285750" algn="ctr">
              <a:buFont typeface="Arial" panose="020B0604020202020204" pitchFamily="34" charset="0"/>
              <a:buChar char="•"/>
            </a:pPr>
            <a:endParaRPr lang="en-GB" sz="900" i="1" dirty="0">
              <a:solidFill>
                <a:schemeClr val="bg1">
                  <a:lumMod val="75000"/>
                </a:schemeClr>
              </a:solidFill>
            </a:endParaRPr>
          </a:p>
          <a:p>
            <a:pPr algn="ctr"/>
            <a:endParaRPr lang="de-DE" sz="900" i="1" dirty="0">
              <a:solidFill>
                <a:schemeClr val="bg1">
                  <a:lumMod val="75000"/>
                </a:schemeClr>
              </a:solidFill>
            </a:endParaRPr>
          </a:p>
        </p:txBody>
      </p:sp>
      <p:sp>
        <p:nvSpPr>
          <p:cNvPr id="31" name="Inhaltsplatzhalter 1">
            <a:extLst>
              <a:ext uri="{FF2B5EF4-FFF2-40B4-BE49-F238E27FC236}">
                <a16:creationId xmlns:a16="http://schemas.microsoft.com/office/drawing/2014/main" id="{CB0E7236-0F96-DD9B-0EB4-A21EE1AD2440}"/>
              </a:ext>
            </a:extLst>
          </p:cNvPr>
          <p:cNvSpPr txBox="1">
            <a:spLocks/>
          </p:cNvSpPr>
          <p:nvPr/>
        </p:nvSpPr>
        <p:spPr>
          <a:xfrm>
            <a:off x="4155178" y="2004913"/>
            <a:ext cx="2749825"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900" i="1" dirty="0">
                <a:solidFill>
                  <a:schemeClr val="bg1">
                    <a:lumMod val="75000"/>
                  </a:schemeClr>
                </a:solidFill>
              </a:rPr>
              <a:t>MESHLIB </a:t>
            </a:r>
          </a:p>
          <a:p>
            <a:pPr algn="ctr"/>
            <a:r>
              <a:rPr lang="en-GB" sz="900" i="1" dirty="0">
                <a:solidFill>
                  <a:schemeClr val="bg1">
                    <a:lumMod val="75000"/>
                  </a:schemeClr>
                </a:solidFill>
              </a:rPr>
              <a:t>POTPOURRI3D</a:t>
            </a:r>
          </a:p>
          <a:p>
            <a:pPr marL="285750" indent="-285750" algn="ctr">
              <a:buFont typeface="Arial" panose="020B0604020202020204" pitchFamily="34" charset="0"/>
              <a:buChar char="•"/>
            </a:pPr>
            <a:endParaRPr lang="en-GB" sz="900" i="1" dirty="0">
              <a:solidFill>
                <a:schemeClr val="bg1">
                  <a:lumMod val="75000"/>
                </a:schemeClr>
              </a:solidFill>
            </a:endParaRPr>
          </a:p>
          <a:p>
            <a:pPr marL="285750" indent="-285750" algn="ctr">
              <a:buFont typeface="Arial" panose="020B0604020202020204" pitchFamily="34" charset="0"/>
              <a:buChar char="•"/>
            </a:pPr>
            <a:endParaRPr lang="en-GB" sz="900" i="1" dirty="0">
              <a:solidFill>
                <a:schemeClr val="bg1">
                  <a:lumMod val="75000"/>
                </a:schemeClr>
              </a:solidFill>
            </a:endParaRPr>
          </a:p>
          <a:p>
            <a:pPr algn="ctr"/>
            <a:endParaRPr lang="de-DE" sz="900" i="1" dirty="0">
              <a:solidFill>
                <a:schemeClr val="bg1">
                  <a:lumMod val="75000"/>
                </a:schemeClr>
              </a:solidFill>
            </a:endParaRPr>
          </a:p>
        </p:txBody>
      </p:sp>
      <p:cxnSp>
        <p:nvCxnSpPr>
          <p:cNvPr id="32" name="Straight Arrow Connector 31">
            <a:extLst>
              <a:ext uri="{FF2B5EF4-FFF2-40B4-BE49-F238E27FC236}">
                <a16:creationId xmlns:a16="http://schemas.microsoft.com/office/drawing/2014/main" id="{AF4C7A46-E159-6433-B469-81F8EBBCB5AE}"/>
              </a:ext>
            </a:extLst>
          </p:cNvPr>
          <p:cNvCxnSpPr/>
          <p:nvPr/>
        </p:nvCxnSpPr>
        <p:spPr>
          <a:xfrm>
            <a:off x="5275648" y="2740816"/>
            <a:ext cx="5088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Inhaltsplatzhalter 1">
            <a:extLst>
              <a:ext uri="{FF2B5EF4-FFF2-40B4-BE49-F238E27FC236}">
                <a16:creationId xmlns:a16="http://schemas.microsoft.com/office/drawing/2014/main" id="{05EF4125-998E-15F1-0268-5E68FAB3F6F4}"/>
              </a:ext>
            </a:extLst>
          </p:cNvPr>
          <p:cNvSpPr txBox="1">
            <a:spLocks/>
          </p:cNvSpPr>
          <p:nvPr/>
        </p:nvSpPr>
        <p:spPr>
          <a:xfrm>
            <a:off x="397124" y="2101243"/>
            <a:ext cx="2749825" cy="380810"/>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900" i="1" dirty="0">
                <a:solidFill>
                  <a:schemeClr val="bg1">
                    <a:lumMod val="75000"/>
                  </a:schemeClr>
                </a:solidFill>
              </a:rPr>
              <a:t>TRIMESH</a:t>
            </a:r>
          </a:p>
          <a:p>
            <a:pPr marL="285750" indent="-285750" algn="ctr">
              <a:buFont typeface="Arial" panose="020B0604020202020204" pitchFamily="34" charset="0"/>
              <a:buChar char="•"/>
            </a:pPr>
            <a:endParaRPr lang="en-GB" sz="900" i="1" dirty="0">
              <a:solidFill>
                <a:schemeClr val="bg1">
                  <a:lumMod val="75000"/>
                </a:schemeClr>
              </a:solidFill>
            </a:endParaRPr>
          </a:p>
          <a:p>
            <a:pPr marL="285750" indent="-285750" algn="ctr">
              <a:buFont typeface="Arial" panose="020B0604020202020204" pitchFamily="34" charset="0"/>
              <a:buChar char="•"/>
            </a:pPr>
            <a:endParaRPr lang="en-GB" sz="900" i="1" dirty="0">
              <a:solidFill>
                <a:schemeClr val="bg1">
                  <a:lumMod val="75000"/>
                </a:schemeClr>
              </a:solidFill>
            </a:endParaRPr>
          </a:p>
          <a:p>
            <a:pPr algn="ctr"/>
            <a:endParaRPr lang="de-DE" sz="900" i="1" dirty="0">
              <a:solidFill>
                <a:schemeClr val="bg1">
                  <a:lumMod val="75000"/>
                </a:schemeClr>
              </a:solidFill>
            </a:endParaRPr>
          </a:p>
        </p:txBody>
      </p:sp>
      <mc:AlternateContent xmlns:mc="http://schemas.openxmlformats.org/markup-compatibility/2006">
        <mc:Choice xmlns:pslz="http://schemas.microsoft.com/office/powerpoint/2016/slidezoom" Requires="pslz">
          <p:graphicFrame>
            <p:nvGraphicFramePr>
              <p:cNvPr id="35" name="Slide Zoom 34">
                <a:extLst>
                  <a:ext uri="{FF2B5EF4-FFF2-40B4-BE49-F238E27FC236}">
                    <a16:creationId xmlns:a16="http://schemas.microsoft.com/office/drawing/2014/main" id="{449BB52A-3A31-1C60-3E42-3E68052A4335}"/>
                  </a:ext>
                </a:extLst>
              </p:cNvPr>
              <p:cNvGraphicFramePr>
                <a:graphicFrameLocks noChangeAspect="1"/>
              </p:cNvGraphicFramePr>
              <p:nvPr>
                <p:extLst>
                  <p:ext uri="{D42A27DB-BD31-4B8C-83A1-F6EECF244321}">
                    <p14:modId xmlns:p14="http://schemas.microsoft.com/office/powerpoint/2010/main" val="1875548116"/>
                  </p:ext>
                </p:extLst>
              </p:nvPr>
            </p:nvGraphicFramePr>
            <p:xfrm>
              <a:off x="3689606" y="612636"/>
              <a:ext cx="1629354" cy="916511"/>
            </p:xfrm>
            <a:graphic>
              <a:graphicData uri="http://schemas.microsoft.com/office/powerpoint/2016/slidezoom">
                <pslz:sldZm>
                  <pslz:sldZmObj sldId="408" cId="1747862021">
                    <pslz:zmPr id="{AFC31763-8C99-41C5-A459-31020EDE3C14}" returnToParent="0" transitionDur="1000">
                      <p166:blipFill xmlns:p166="http://schemas.microsoft.com/office/powerpoint/2016/6/main">
                        <a:blip r:embed="rId4"/>
                        <a:stretch>
                          <a:fillRect/>
                        </a:stretch>
                      </p166:blipFill>
                      <p166:spPr xmlns:p166="http://schemas.microsoft.com/office/powerpoint/2016/6/main">
                        <a:xfrm>
                          <a:off x="0" y="0"/>
                          <a:ext cx="1629354" cy="916511"/>
                        </a:xfrm>
                        <a:prstGeom prst="rect">
                          <a:avLst/>
                        </a:prstGeom>
                        <a:ln w="3175">
                          <a:solidFill>
                            <a:prstClr val="ltGray"/>
                          </a:solidFill>
                        </a:ln>
                      </p166:spPr>
                    </pslz:zmPr>
                  </pslz:sldZmObj>
                </pslz:sldZm>
              </a:graphicData>
            </a:graphic>
          </p:graphicFrame>
        </mc:Choice>
        <mc:Fallback>
          <p:pic>
            <p:nvPicPr>
              <p:cNvPr id="35" name="Slide Zoom 34">
                <a:hlinkClick r:id="rId5" action="ppaction://hlinksldjump"/>
                <a:extLst>
                  <a:ext uri="{FF2B5EF4-FFF2-40B4-BE49-F238E27FC236}">
                    <a16:creationId xmlns:a16="http://schemas.microsoft.com/office/drawing/2014/main" id="{449BB52A-3A31-1C60-3E42-3E68052A4335}"/>
                  </a:ext>
                </a:extLst>
              </p:cNvPr>
              <p:cNvPicPr>
                <a:picLocks noGrp="1" noRot="1" noChangeAspect="1" noMove="1" noResize="1" noEditPoints="1" noAdjustHandles="1" noChangeArrowheads="1" noChangeShapeType="1"/>
              </p:cNvPicPr>
              <p:nvPr/>
            </p:nvPicPr>
            <p:blipFill>
              <a:blip r:embed="rId4"/>
              <a:stretch>
                <a:fillRect/>
              </a:stretch>
            </p:blipFill>
            <p:spPr>
              <a:xfrm>
                <a:off x="3689606" y="612636"/>
                <a:ext cx="1629354" cy="916511"/>
              </a:xfrm>
              <a:prstGeom prst="rect">
                <a:avLst/>
              </a:prstGeom>
              <a:ln w="3175">
                <a:solidFill>
                  <a:prstClr val="ltGray"/>
                </a:solidFill>
              </a:ln>
            </p:spPr>
          </p:pic>
        </mc:Fallback>
      </mc:AlternateContent>
    </p:spTree>
    <p:extLst>
      <p:ext uri="{BB962C8B-B14F-4D97-AF65-F5344CB8AC3E}">
        <p14:creationId xmlns:p14="http://schemas.microsoft.com/office/powerpoint/2010/main" val="401368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B3D5-C787-1134-6F2A-7F5AE81696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13BA8B-6DBD-110F-459B-C76119C88812}"/>
              </a:ext>
            </a:extLst>
          </p:cNvPr>
          <p:cNvSpPr>
            <a:spLocks noGrp="1"/>
          </p:cNvSpPr>
          <p:nvPr>
            <p:ph type="sldNum" sz="quarter" idx="11"/>
          </p:nvPr>
        </p:nvSpPr>
        <p:spPr/>
        <p:txBody>
          <a:bodyPr/>
          <a:lstStyle/>
          <a:p>
            <a:fld id="{CE58CB1E-F828-4F11-99E0-327109AF9DA4}" type="slidenum">
              <a:rPr lang="de-DE" smtClean="0"/>
              <a:pPr/>
              <a:t>9</a:t>
            </a:fld>
            <a:endParaRPr lang="de-DE" dirty="0"/>
          </a:p>
        </p:txBody>
      </p:sp>
      <p:sp>
        <p:nvSpPr>
          <p:cNvPr id="3" name="Footer Placeholder 2">
            <a:extLst>
              <a:ext uri="{FF2B5EF4-FFF2-40B4-BE49-F238E27FC236}">
                <a16:creationId xmlns:a16="http://schemas.microsoft.com/office/drawing/2014/main" id="{3B6B43FB-711E-07B8-4814-4B220BFC121C}"/>
              </a:ext>
            </a:extLst>
          </p:cNvPr>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8" name="Title 7">
            <a:extLst>
              <a:ext uri="{FF2B5EF4-FFF2-40B4-BE49-F238E27FC236}">
                <a16:creationId xmlns:a16="http://schemas.microsoft.com/office/drawing/2014/main" id="{1E6C545A-B4C6-701A-91CE-8E36758912D1}"/>
              </a:ext>
            </a:extLst>
          </p:cNvPr>
          <p:cNvSpPr>
            <a:spLocks noGrp="1"/>
          </p:cNvSpPr>
          <p:nvPr>
            <p:ph type="title"/>
          </p:nvPr>
        </p:nvSpPr>
        <p:spPr/>
        <p:txBody>
          <a:bodyPr/>
          <a:lstStyle/>
          <a:p>
            <a:r>
              <a:rPr lang="en-GB" dirty="0"/>
              <a:t>Application</a:t>
            </a:r>
            <a:endParaRPr lang="en-DE" dirty="0"/>
          </a:p>
        </p:txBody>
      </p:sp>
      <p:grpSp>
        <p:nvGrpSpPr>
          <p:cNvPr id="12" name="Group 11">
            <a:extLst>
              <a:ext uri="{FF2B5EF4-FFF2-40B4-BE49-F238E27FC236}">
                <a16:creationId xmlns:a16="http://schemas.microsoft.com/office/drawing/2014/main" id="{85D95516-D446-7F34-ADF0-A36579F26C3C}"/>
              </a:ext>
            </a:extLst>
          </p:cNvPr>
          <p:cNvGrpSpPr/>
          <p:nvPr/>
        </p:nvGrpSpPr>
        <p:grpSpPr>
          <a:xfrm>
            <a:off x="311162" y="933281"/>
            <a:ext cx="3044909" cy="3599320"/>
            <a:chOff x="5782099" y="933281"/>
            <a:chExt cx="3044909" cy="3599320"/>
          </a:xfrm>
        </p:grpSpPr>
        <p:pic>
          <p:nvPicPr>
            <p:cNvPr id="1026" name="Picture 2" descr="Mechanism of water collection on the back of beetles. (A) Model diagram...  | Download Scientific Diagram">
              <a:extLst>
                <a:ext uri="{FF2B5EF4-FFF2-40B4-BE49-F238E27FC236}">
                  <a16:creationId xmlns:a16="http://schemas.microsoft.com/office/drawing/2014/main" id="{46681286-3AD1-2F9E-6DDF-5C5B36BF1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099" y="3067787"/>
              <a:ext cx="3044908" cy="11424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eetles That Drink Water From Air — Biological Strategy — AskNature">
              <a:extLst>
                <a:ext uri="{FF2B5EF4-FFF2-40B4-BE49-F238E27FC236}">
                  <a16:creationId xmlns:a16="http://schemas.microsoft.com/office/drawing/2014/main" id="{F9797A4C-5DE1-88BD-1310-C1879E0D9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099" y="933281"/>
              <a:ext cx="3044909" cy="1999088"/>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a:extLst>
                <a:ext uri="{FF2B5EF4-FFF2-40B4-BE49-F238E27FC236}">
                  <a16:creationId xmlns:a16="http://schemas.microsoft.com/office/drawing/2014/main" id="{524EE08B-084A-ED07-6306-016C19279ECF}"/>
                </a:ext>
              </a:extLst>
            </p:cNvPr>
            <p:cNvSpPr txBox="1">
              <a:spLocks/>
            </p:cNvSpPr>
            <p:nvPr/>
          </p:nvSpPr>
          <p:spPr>
            <a:xfrm>
              <a:off x="6700272" y="4258757"/>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Lian Jiang</a:t>
              </a:r>
            </a:p>
          </p:txBody>
        </p:sp>
      </p:grpSp>
      <p:pic>
        <p:nvPicPr>
          <p:cNvPr id="14" name="Picture 13" descr="A white building with many windows&#10;&#10;AI-generated content may be incorrect.">
            <a:extLst>
              <a:ext uri="{FF2B5EF4-FFF2-40B4-BE49-F238E27FC236}">
                <a16:creationId xmlns:a16="http://schemas.microsoft.com/office/drawing/2014/main" id="{0F2B3DDD-F003-F0D0-D9A1-78221042DB19}"/>
              </a:ext>
            </a:extLst>
          </p:cNvPr>
          <p:cNvPicPr>
            <a:picLocks noChangeAspect="1"/>
          </p:cNvPicPr>
          <p:nvPr/>
        </p:nvPicPr>
        <p:blipFill>
          <a:blip r:embed="rId5"/>
          <a:stretch>
            <a:fillRect/>
          </a:stretch>
        </p:blipFill>
        <p:spPr>
          <a:xfrm>
            <a:off x="3910122" y="933281"/>
            <a:ext cx="4916886" cy="3277924"/>
          </a:xfrm>
          <a:prstGeom prst="rect">
            <a:avLst/>
          </a:prstGeom>
        </p:spPr>
      </p:pic>
    </p:spTree>
    <p:extLst>
      <p:ext uri="{BB962C8B-B14F-4D97-AF65-F5344CB8AC3E}">
        <p14:creationId xmlns:p14="http://schemas.microsoft.com/office/powerpoint/2010/main" val="2539395640"/>
      </p:ext>
    </p:extLst>
  </p:cSld>
  <p:clrMapOvr>
    <a:masterClrMapping/>
  </p:clrMapOvr>
</p:sld>
</file>

<file path=ppt/theme/theme1.xml><?xml version="1.0" encoding="utf-8"?>
<a:theme xmlns:a="http://schemas.openxmlformats.org/drawingml/2006/main" name="Title Money Shot">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2.xml><?xml version="1.0" encoding="utf-8"?>
<a:theme xmlns:a="http://schemas.openxmlformats.org/drawingml/2006/main" name="Title White">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3.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4.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5.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Template>
  <TotalTime>1386</TotalTime>
  <Words>1595</Words>
  <Application>Microsoft Office PowerPoint</Application>
  <PresentationFormat>On-screen Show (16:9)</PresentationFormat>
  <Paragraphs>296</Paragraphs>
  <Slides>30</Slides>
  <Notes>11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30</vt:i4>
      </vt:variant>
    </vt:vector>
  </HeadingPairs>
  <TitlesOfParts>
    <vt:vector size="41" baseType="lpstr">
      <vt:lpstr>Arial</vt:lpstr>
      <vt:lpstr>Calibri</vt:lpstr>
      <vt:lpstr>Cambria Math</vt:lpstr>
      <vt:lpstr>Courier New</vt:lpstr>
      <vt:lpstr>Symbol</vt:lpstr>
      <vt:lpstr>Wingdings</vt:lpstr>
      <vt:lpstr>Title Money Shot</vt:lpstr>
      <vt:lpstr>Title White</vt:lpstr>
      <vt:lpstr>Inhalt</vt:lpstr>
      <vt:lpstr>Kapiteltrenner blau</vt:lpstr>
      <vt:lpstr>Kapiteltrenner schwarz</vt:lpstr>
      <vt:lpstr>Path planning for surface filling extrusions</vt:lpstr>
      <vt:lpstr>Agenda</vt:lpstr>
      <vt:lpstr>Objective</vt:lpstr>
      <vt:lpstr>Objective</vt:lpstr>
      <vt:lpstr>Objective</vt:lpstr>
      <vt:lpstr>Method</vt:lpstr>
      <vt:lpstr>Method</vt:lpstr>
      <vt:lpstr>Method</vt:lpstr>
      <vt:lpstr>Application</vt:lpstr>
      <vt:lpstr>Application</vt:lpstr>
      <vt:lpstr>Implementation</vt:lpstr>
      <vt:lpstr>Next Steps</vt:lpstr>
      <vt:lpstr>Basis of the Master Slides</vt:lpstr>
      <vt:lpstr>PowerPoint Presentation</vt:lpstr>
      <vt:lpstr>Here is a Headline max. 2 lines</vt:lpstr>
      <vt:lpstr>Schrift</vt:lpstr>
      <vt:lpstr>Colours</vt:lpstr>
      <vt:lpstr>Text</vt:lpstr>
      <vt:lpstr>Images - General</vt:lpstr>
      <vt:lpstr>Enumeration</vt:lpstr>
      <vt:lpstr>Pictures</vt:lpstr>
      <vt:lpstr>Pictures</vt:lpstr>
      <vt:lpstr>Pictures</vt:lpstr>
      <vt:lpstr>Pictures</vt:lpstr>
      <vt:lpstr>Image format filling - maximum image size</vt:lpstr>
      <vt:lpstr>Non-format filling images</vt:lpstr>
      <vt:lpstr>Table – Example 1</vt:lpstr>
      <vt:lpstr>Table – Example 2</vt:lpstr>
      <vt:lpstr>Diagrams – Example 1</vt:lpstr>
      <vt:lpstr>Diagrams</vt:lpstr>
    </vt:vector>
  </TitlesOfParts>
  <Company>ETH Zuerich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kathrind</dc:creator>
  <cp:lastModifiedBy>Merlin Bieling</cp:lastModifiedBy>
  <cp:revision>16</cp:revision>
  <cp:lastPrinted>2015-07-30T14:04:45Z</cp:lastPrinted>
  <dcterms:created xsi:type="dcterms:W3CDTF">2019-06-13T08:51:16Z</dcterms:created>
  <dcterms:modified xsi:type="dcterms:W3CDTF">2025-07-08T19:31:50Z</dcterms:modified>
</cp:coreProperties>
</file>